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0"/>
  </p:notesMasterIdLst>
  <p:sldIdLst>
    <p:sldId id="256" r:id="rId6"/>
    <p:sldId id="380" r:id="rId7"/>
    <p:sldId id="395" r:id="rId8"/>
    <p:sldId id="396" r:id="rId9"/>
    <p:sldId id="387" r:id="rId10"/>
    <p:sldId id="386" r:id="rId11"/>
    <p:sldId id="402" r:id="rId12"/>
    <p:sldId id="399" r:id="rId13"/>
    <p:sldId id="398" r:id="rId14"/>
    <p:sldId id="391" r:id="rId15"/>
    <p:sldId id="392" r:id="rId16"/>
    <p:sldId id="400" r:id="rId17"/>
    <p:sldId id="401" r:id="rId18"/>
    <p:sldId id="282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87" autoAdjust="0"/>
    <p:restoredTop sz="93417" autoAdjust="0"/>
  </p:normalViewPr>
  <p:slideViewPr>
    <p:cSldViewPr snapToGrid="0">
      <p:cViewPr varScale="1">
        <p:scale>
          <a:sx n="57" d="100"/>
          <a:sy n="57" d="100"/>
        </p:scale>
        <p:origin x="1232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204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D390F6-40A1-41A0-96FB-E356E805ACAA}" type="datetimeFigureOut">
              <a:rPr lang="en-GB" smtClean="0"/>
              <a:pPr/>
              <a:t>06/02/2023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5108C6-B61E-4B77-9193-97564F041E19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1388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108C6-B61E-4B77-9193-97564F041E19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32529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Marcador de Posição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 dirty="0">
              <a:latin typeface="Times" panose="02020603050405020304" pitchFamily="18" charset="0"/>
            </a:endParaRPr>
          </a:p>
        </p:txBody>
      </p:sp>
      <p:sp>
        <p:nvSpPr>
          <p:cNvPr id="16388" name="Marcador de Posição do Número do Diapositivo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4486E2-D9F7-406E-9CB9-22160716987E}" type="slidenum">
              <a:rPr kumimoji="0" lang="pt-PT" altLang="pt-P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t-PT" altLang="pt-P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557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Marcador de Posição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 dirty="0">
              <a:latin typeface="Times" panose="02020603050405020304" pitchFamily="18" charset="0"/>
            </a:endParaRPr>
          </a:p>
        </p:txBody>
      </p:sp>
      <p:sp>
        <p:nvSpPr>
          <p:cNvPr id="16388" name="Marcador de Posição do Número do Diapositivo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4486E2-D9F7-406E-9CB9-22160716987E}" type="slidenum">
              <a:rPr kumimoji="0" lang="pt-PT" altLang="pt-P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t-PT" altLang="pt-P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0208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Marcador de Posição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 dirty="0">
              <a:latin typeface="Times" panose="02020603050405020304" pitchFamily="18" charset="0"/>
            </a:endParaRPr>
          </a:p>
        </p:txBody>
      </p:sp>
      <p:sp>
        <p:nvSpPr>
          <p:cNvPr id="16388" name="Marcador de Posição do Número do Diapositivo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4486E2-D9F7-406E-9CB9-22160716987E}" type="slidenum">
              <a:rPr kumimoji="0" lang="pt-PT" altLang="pt-P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t-PT" altLang="pt-P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7681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Marcador de Posição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 dirty="0">
              <a:latin typeface="Times" panose="02020603050405020304" pitchFamily="18" charset="0"/>
            </a:endParaRPr>
          </a:p>
        </p:txBody>
      </p:sp>
      <p:sp>
        <p:nvSpPr>
          <p:cNvPr id="16388" name="Marcador de Posição do Número do Diapositivo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4486E2-D9F7-406E-9CB9-22160716987E}" type="slidenum">
              <a:rPr kumimoji="0" lang="pt-PT" altLang="pt-P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pt-PT" altLang="pt-P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925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Marcador de Posição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 dirty="0">
              <a:latin typeface="Times" panose="02020603050405020304" pitchFamily="18" charset="0"/>
            </a:endParaRPr>
          </a:p>
        </p:txBody>
      </p:sp>
      <p:sp>
        <p:nvSpPr>
          <p:cNvPr id="16388" name="Marcador de Posição do Número do Diapositivo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4486E2-D9F7-406E-9CB9-22160716987E}" type="slidenum">
              <a:rPr kumimoji="0" lang="pt-PT" altLang="pt-P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t-PT" altLang="pt-P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350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Marcador de Posição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 dirty="0">
              <a:latin typeface="Times" panose="02020603050405020304" pitchFamily="18" charset="0"/>
            </a:endParaRPr>
          </a:p>
        </p:txBody>
      </p:sp>
      <p:sp>
        <p:nvSpPr>
          <p:cNvPr id="16388" name="Marcador de Posição do Número do Diapositivo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4486E2-D9F7-406E-9CB9-22160716987E}" type="slidenum">
              <a:rPr kumimoji="0" lang="pt-PT" altLang="pt-P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t-PT" altLang="pt-P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655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Marcador de Posição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 dirty="0">
              <a:latin typeface="Times" panose="02020603050405020304" pitchFamily="18" charset="0"/>
            </a:endParaRPr>
          </a:p>
        </p:txBody>
      </p:sp>
      <p:sp>
        <p:nvSpPr>
          <p:cNvPr id="16388" name="Marcador de Posição do Número do Diapositivo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4486E2-D9F7-406E-9CB9-22160716987E}" type="slidenum">
              <a:rPr kumimoji="0" lang="pt-PT" altLang="pt-P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t-PT" altLang="pt-P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825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Marcador de Posição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 dirty="0">
              <a:latin typeface="Times" panose="02020603050405020304" pitchFamily="18" charset="0"/>
            </a:endParaRPr>
          </a:p>
        </p:txBody>
      </p:sp>
      <p:sp>
        <p:nvSpPr>
          <p:cNvPr id="16388" name="Marcador de Posição do Número do Diapositivo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4486E2-D9F7-406E-9CB9-22160716987E}" type="slidenum">
              <a:rPr kumimoji="0" lang="pt-PT" altLang="pt-P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t-PT" altLang="pt-P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209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Marcador de Posição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 dirty="0">
              <a:latin typeface="Times" panose="02020603050405020304" pitchFamily="18" charset="0"/>
            </a:endParaRPr>
          </a:p>
        </p:txBody>
      </p:sp>
      <p:sp>
        <p:nvSpPr>
          <p:cNvPr id="16388" name="Marcador de Posição do Número do Diapositivo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4486E2-D9F7-406E-9CB9-22160716987E}" type="slidenum">
              <a:rPr kumimoji="0" lang="pt-PT" altLang="pt-P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t-PT" altLang="pt-P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383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Marcador de Posição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 dirty="0">
              <a:latin typeface="Times" panose="02020603050405020304" pitchFamily="18" charset="0"/>
            </a:endParaRPr>
          </a:p>
        </p:txBody>
      </p:sp>
      <p:sp>
        <p:nvSpPr>
          <p:cNvPr id="16388" name="Marcador de Posição do Número do Diapositivo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4486E2-D9F7-406E-9CB9-22160716987E}" type="slidenum">
              <a:rPr kumimoji="0" lang="pt-PT" altLang="pt-P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t-PT" altLang="pt-P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270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Marcador de Posição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 dirty="0">
              <a:latin typeface="Times" panose="02020603050405020304" pitchFamily="18" charset="0"/>
            </a:endParaRPr>
          </a:p>
        </p:txBody>
      </p:sp>
      <p:sp>
        <p:nvSpPr>
          <p:cNvPr id="16388" name="Marcador de Posição do Número do Diapositivo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4486E2-D9F7-406E-9CB9-22160716987E}" type="slidenum">
              <a:rPr kumimoji="0" lang="pt-PT" altLang="pt-P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t-PT" altLang="pt-P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161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Marcador de Posição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 dirty="0">
              <a:latin typeface="Times" panose="02020603050405020304" pitchFamily="18" charset="0"/>
            </a:endParaRPr>
          </a:p>
        </p:txBody>
      </p:sp>
      <p:sp>
        <p:nvSpPr>
          <p:cNvPr id="16388" name="Marcador de Posição do Número do Diapositivo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4486E2-D9F7-406E-9CB9-22160716987E}" type="slidenum">
              <a:rPr kumimoji="0" lang="pt-PT" altLang="pt-P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t-PT" altLang="pt-P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168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>
                <a:latin typeface="Dosis" panose="02010503020202060003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en-GB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latin typeface="Dosis" panose="02010503020202060003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723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D8971B4-7DEF-466C-B291-F64CECD2C8E6}" type="datetimeFigureOut">
              <a:rPr lang="en-GB" smtClean="0"/>
              <a:pPr/>
              <a:t>06/02/2023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36A134C-0482-4389-A66F-586F08DBFD81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295" y="185738"/>
            <a:ext cx="680725" cy="67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49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D8971B4-7DEF-466C-B291-F64CECD2C8E6}" type="datetimeFigureOut">
              <a:rPr lang="en-GB" smtClean="0"/>
              <a:pPr/>
              <a:t>06/02/2023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36A134C-0482-4389-A66F-586F08DBFD81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33364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2C051B-B5E0-4DF9-8E45-8D613C529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5894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9DBCA879-4898-3A50-6F67-9296AE4D8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11B81-02B8-4F30-BE69-FCCD6BB83EF0}" type="datetime1">
              <a:rPr lang="pt-PT" altLang="pt-PT"/>
              <a:pPr>
                <a:defRPr/>
              </a:pPr>
              <a:t>06/02/2023</a:t>
            </a:fld>
            <a:endParaRPr lang="pt-PT" alt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0616E14-9AFB-3C8B-FB80-C8C9DD7F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6DF8386-35CB-D8E2-5D77-A46FDA611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5153C-7634-41E4-97D1-58E6584A2E07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61977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7998E-8A39-49A5-8E61-733D9A7472C0}" type="datetimeFigureOut">
              <a:rPr lang="en-GB" smtClean="0"/>
              <a:pPr/>
              <a:t>06/02/2023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F18E2-2DC7-4787-8DB5-C6E82508A557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7998E-8A39-49A5-8E61-733D9A7472C0}" type="datetimeFigureOut">
              <a:rPr lang="en-GB" smtClean="0"/>
              <a:pPr/>
              <a:t>06/02/2023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F18E2-2DC7-4787-8DB5-C6E82508A557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710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710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7998E-8A39-49A5-8E61-733D9A7472C0}" type="datetimeFigureOut">
              <a:rPr lang="en-GB" smtClean="0"/>
              <a:pPr/>
              <a:t>06/02/2023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F18E2-2DC7-4787-8DB5-C6E82508A557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295" y="185738"/>
            <a:ext cx="680725" cy="6767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576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00201"/>
            <a:ext cx="40576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7998E-8A39-49A5-8E61-733D9A7472C0}" type="datetimeFigureOut">
              <a:rPr lang="en-GB" smtClean="0"/>
              <a:pPr/>
              <a:t>06/02/2023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F18E2-2DC7-4787-8DB5-C6E82508A557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397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397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628" y="1535113"/>
            <a:ext cx="404217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628" y="2174875"/>
            <a:ext cx="404217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7998E-8A39-49A5-8E61-733D9A7472C0}" type="datetimeFigureOut">
              <a:rPr lang="en-GB" smtClean="0"/>
              <a:pPr/>
              <a:t>06/02/2023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F18E2-2DC7-4787-8DB5-C6E82508A557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7998E-8A39-49A5-8E61-733D9A7472C0}" type="datetimeFigureOut">
              <a:rPr lang="en-GB" smtClean="0"/>
              <a:pPr/>
              <a:t>06/02/2023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F18E2-2DC7-4787-8DB5-C6E82508A557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6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295" y="185738"/>
            <a:ext cx="680725" cy="6767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Dosis" panose="02010503020202060003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Dosis" panose="02010503020202060003" pitchFamily="2" charset="0"/>
              </a:defRPr>
            </a:lvl1pPr>
            <a:lvl2pPr>
              <a:defRPr>
                <a:latin typeface="Dosis" panose="02010503020202060003" pitchFamily="2" charset="0"/>
              </a:defRPr>
            </a:lvl2pPr>
            <a:lvl3pPr>
              <a:defRPr>
                <a:latin typeface="Dosis" panose="02010503020202060003" pitchFamily="2" charset="0"/>
              </a:defRPr>
            </a:lvl3pPr>
            <a:lvl4pPr>
              <a:defRPr>
                <a:latin typeface="Dosis" panose="02010503020202060003" pitchFamily="2" charset="0"/>
              </a:defRPr>
            </a:lvl4pPr>
            <a:lvl5pPr>
              <a:defRPr>
                <a:latin typeface="Dosis" panose="02010503020202060003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D8971B4-7DEF-466C-B291-F64CECD2C8E6}" type="datetimeFigureOut">
              <a:rPr lang="en-GB" smtClean="0"/>
              <a:pPr/>
              <a:t>06/02/2023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36A134C-0482-4389-A66F-586F08DBFD81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295" y="185738"/>
            <a:ext cx="680725" cy="67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338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7998E-8A39-49A5-8E61-733D9A7472C0}" type="datetimeFigureOut">
              <a:rPr lang="en-GB" smtClean="0"/>
              <a:pPr/>
              <a:t>06/02/2023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F18E2-2DC7-4787-8DB5-C6E82508A557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5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295" y="185738"/>
            <a:ext cx="680725" cy="6767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71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448" y="273051"/>
            <a:ext cx="511135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71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7998E-8A39-49A5-8E61-733D9A7472C0}" type="datetimeFigureOut">
              <a:rPr lang="en-GB" smtClean="0"/>
              <a:pPr/>
              <a:t>06/02/2023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F18E2-2DC7-4787-8DB5-C6E82508A557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8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295" y="185738"/>
            <a:ext cx="680725" cy="6767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89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89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89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7998E-8A39-49A5-8E61-733D9A7472C0}" type="datetimeFigureOut">
              <a:rPr lang="en-GB" smtClean="0"/>
              <a:pPr/>
              <a:t>06/02/2023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F18E2-2DC7-4787-8DB5-C6E82508A557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8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295" y="185738"/>
            <a:ext cx="680725" cy="6767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7998E-8A39-49A5-8E61-733D9A7472C0}" type="datetimeFigureOut">
              <a:rPr lang="en-GB" smtClean="0"/>
              <a:pPr/>
              <a:t>06/02/2023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F18E2-2DC7-4787-8DB5-C6E82508A557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295" y="185738"/>
            <a:ext cx="680725" cy="6767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579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7998E-8A39-49A5-8E61-733D9A7472C0}" type="datetimeFigureOut">
              <a:rPr lang="en-GB" smtClean="0"/>
              <a:pPr/>
              <a:t>06/02/2023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F18E2-2DC7-4787-8DB5-C6E82508A557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295" y="185738"/>
            <a:ext cx="680725" cy="6767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latin typeface="Dosis" panose="02010503020202060003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en-GB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D8971B4-7DEF-466C-B291-F64CECD2C8E6}" type="datetimeFigureOut">
              <a:rPr lang="en-GB" smtClean="0"/>
              <a:pPr/>
              <a:t>06/02/2023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36A134C-0482-4389-A66F-586F08DBFD81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685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Dosis" panose="02010503020202060003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latin typeface="Dosis" panose="02010503020202060003" pitchFamily="2" charset="0"/>
              </a:defRPr>
            </a:lvl1pPr>
            <a:lvl2pPr>
              <a:defRPr>
                <a:latin typeface="Dosis" panose="02010503020202060003" pitchFamily="2" charset="0"/>
              </a:defRPr>
            </a:lvl2pPr>
            <a:lvl3pPr>
              <a:defRPr>
                <a:latin typeface="Dosis" panose="02010503020202060003" pitchFamily="2" charset="0"/>
              </a:defRPr>
            </a:lvl3pPr>
            <a:lvl4pPr>
              <a:defRPr>
                <a:latin typeface="Dosis" panose="02010503020202060003" pitchFamily="2" charset="0"/>
              </a:defRPr>
            </a:lvl4pPr>
            <a:lvl5pPr>
              <a:defRPr>
                <a:latin typeface="Dosis" panose="02010503020202060003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latin typeface="Dosis" panose="02010503020202060003" pitchFamily="2" charset="0"/>
              </a:defRPr>
            </a:lvl1pPr>
            <a:lvl2pPr>
              <a:defRPr>
                <a:latin typeface="Dosis" panose="02010503020202060003" pitchFamily="2" charset="0"/>
              </a:defRPr>
            </a:lvl2pPr>
            <a:lvl3pPr>
              <a:defRPr>
                <a:latin typeface="Dosis" panose="02010503020202060003" pitchFamily="2" charset="0"/>
              </a:defRPr>
            </a:lvl3pPr>
            <a:lvl4pPr>
              <a:defRPr>
                <a:latin typeface="Dosis" panose="02010503020202060003" pitchFamily="2" charset="0"/>
              </a:defRPr>
            </a:lvl4pPr>
            <a:lvl5pPr>
              <a:defRPr>
                <a:latin typeface="Dosis" panose="02010503020202060003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D8971B4-7DEF-466C-B291-F64CECD2C8E6}" type="datetimeFigureOut">
              <a:rPr lang="en-GB" smtClean="0"/>
              <a:pPr/>
              <a:t>06/02/2023</a:t>
            </a:fld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36A134C-0482-4389-A66F-586F08DBFD81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8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295" y="185738"/>
            <a:ext cx="680725" cy="67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587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>
                <a:latin typeface="Dosis" panose="02010503020202060003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en-GB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latin typeface="Dosis" panose="02010503020202060003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>
                <a:latin typeface="Dosis" panose="02010503020202060003" pitchFamily="2" charset="0"/>
              </a:defRPr>
            </a:lvl1pPr>
            <a:lvl2pPr>
              <a:defRPr>
                <a:latin typeface="Dosis" panose="02010503020202060003" pitchFamily="2" charset="0"/>
              </a:defRPr>
            </a:lvl2pPr>
            <a:lvl3pPr>
              <a:defRPr>
                <a:latin typeface="Dosis" panose="02010503020202060003" pitchFamily="2" charset="0"/>
              </a:defRPr>
            </a:lvl3pPr>
            <a:lvl4pPr>
              <a:defRPr>
                <a:latin typeface="Dosis" panose="02010503020202060003" pitchFamily="2" charset="0"/>
              </a:defRPr>
            </a:lvl4pPr>
            <a:lvl5pPr>
              <a:defRPr>
                <a:latin typeface="Dosis" panose="02010503020202060003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latin typeface="Dosis" panose="02010503020202060003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>
              <a:defRPr>
                <a:latin typeface="Dosis" panose="02010503020202060003" pitchFamily="2" charset="0"/>
              </a:defRPr>
            </a:lvl1pPr>
            <a:lvl2pPr>
              <a:defRPr>
                <a:latin typeface="Dosis" panose="02010503020202060003" pitchFamily="2" charset="0"/>
              </a:defRPr>
            </a:lvl2pPr>
            <a:lvl3pPr>
              <a:defRPr>
                <a:latin typeface="Dosis" panose="02010503020202060003" pitchFamily="2" charset="0"/>
              </a:defRPr>
            </a:lvl3pPr>
            <a:lvl4pPr>
              <a:defRPr>
                <a:latin typeface="Dosis" panose="02010503020202060003" pitchFamily="2" charset="0"/>
              </a:defRPr>
            </a:lvl4pPr>
            <a:lvl5pPr>
              <a:defRPr>
                <a:latin typeface="Dosis" panose="02010503020202060003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D8971B4-7DEF-466C-B291-F64CECD2C8E6}" type="datetimeFigureOut">
              <a:rPr lang="en-GB" smtClean="0"/>
              <a:pPr/>
              <a:t>06/02/2023</a:t>
            </a:fld>
            <a:endParaRPr lang="en-GB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36A134C-0482-4389-A66F-586F08DBFD81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0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295" y="185738"/>
            <a:ext cx="680725" cy="67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21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Dosis" panose="02010503020202060003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en-GB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D8971B4-7DEF-466C-B291-F64CECD2C8E6}" type="datetimeFigureOut">
              <a:rPr lang="en-GB" smtClean="0"/>
              <a:pPr/>
              <a:t>06/02/2023</a:t>
            </a:fld>
            <a:endParaRPr lang="en-GB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36A134C-0482-4389-A66F-586F08DBFD81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6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295" y="185738"/>
            <a:ext cx="680725" cy="67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46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295" y="185738"/>
            <a:ext cx="680725" cy="67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69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latin typeface="Dosis" panose="02010503020202060003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>
                <a:latin typeface="Dosis" panose="02010503020202060003" pitchFamily="2" charset="0"/>
              </a:defRPr>
            </a:lvl1pPr>
            <a:lvl2pPr>
              <a:defRPr sz="2800">
                <a:latin typeface="Dosis" panose="02010503020202060003" pitchFamily="2" charset="0"/>
              </a:defRPr>
            </a:lvl2pPr>
            <a:lvl3pPr>
              <a:defRPr sz="2400">
                <a:latin typeface="Dosis" panose="02010503020202060003" pitchFamily="2" charset="0"/>
              </a:defRPr>
            </a:lvl3pPr>
            <a:lvl4pPr>
              <a:defRPr sz="2000">
                <a:latin typeface="Dosis" panose="02010503020202060003" pitchFamily="2" charset="0"/>
              </a:defRPr>
            </a:lvl4pPr>
            <a:lvl5pPr>
              <a:defRPr sz="2000">
                <a:latin typeface="Dosis" panose="02010503020202060003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Dosis" panose="02010503020202060003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D8971B4-7DEF-466C-B291-F64CECD2C8E6}" type="datetimeFigureOut">
              <a:rPr lang="en-GB" smtClean="0"/>
              <a:pPr/>
              <a:t>06/02/2023</a:t>
            </a:fld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36A134C-0482-4389-A66F-586F08DBFD81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8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295" y="185738"/>
            <a:ext cx="680725" cy="67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976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D8971B4-7DEF-466C-B291-F64CECD2C8E6}" type="datetimeFigureOut">
              <a:rPr lang="en-GB" smtClean="0"/>
              <a:pPr/>
              <a:t>06/02/2023</a:t>
            </a:fld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36A134C-0482-4389-A66F-586F08DBFD81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8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295" y="185738"/>
            <a:ext cx="680725" cy="67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491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en-GB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7943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Dosis" panose="02010503020202060003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Dosis" panose="0201050302020206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Dosis" panose="0201050302020206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osis" panose="0201050302020206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osis" panose="0201050302020206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osis" panose="0201050302020206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7998E-8A39-49A5-8E61-733D9A7472C0}" type="datetimeFigureOut">
              <a:rPr lang="en-GB" smtClean="0"/>
              <a:pPr/>
              <a:t>06/02/2023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F18E2-2DC7-4787-8DB5-C6E82508A557}" type="slidenum">
              <a:rPr lang="en-GB" smtClean="0"/>
              <a:pPr/>
              <a:t>‹nº›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6.jpeg"/><Relationship Id="rId7" Type="http://schemas.openxmlformats.org/officeDocument/2006/relationships/image" Target="../media/image48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jpe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mpel.eu/" TargetMode="External"/><Relationship Id="rId2" Type="http://schemas.openxmlformats.org/officeDocument/2006/relationships/hyperlink" Target="mailto:info@impel.eu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player.vimeo.com/video/172708248?h=145e2672c5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6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4.jpe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4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4.png"/><Relationship Id="rId18" Type="http://schemas.openxmlformats.org/officeDocument/2006/relationships/image" Target="../media/image17.png"/><Relationship Id="rId3" Type="http://schemas.openxmlformats.org/officeDocument/2006/relationships/image" Target="../media/image6.jpe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0.png"/><Relationship Id="rId10" Type="http://schemas.openxmlformats.org/officeDocument/2006/relationships/image" Target="../media/image27.png"/><Relationship Id="rId19" Type="http://schemas.openxmlformats.org/officeDocument/2006/relationships/image" Target="../media/image33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6.jpe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-699655" y="1606057"/>
            <a:ext cx="6858000" cy="1945690"/>
          </a:xfrm>
        </p:spPr>
        <p:txBody>
          <a:bodyPr>
            <a:normAutofit/>
          </a:bodyPr>
          <a:lstStyle/>
          <a:p>
            <a:r>
              <a:rPr lang="en-GB" altLang="en-US" sz="8000" dirty="0">
                <a:latin typeface="Dosis" panose="02010503020202060003" pitchFamily="2" charset="0"/>
              </a:rPr>
              <a:t>IMPEL</a:t>
            </a:r>
            <a:endParaRPr lang="en-GB" sz="8000" dirty="0">
              <a:latin typeface="Dosis" panose="02010503020202060003" pitchFamily="2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43000" y="3615655"/>
            <a:ext cx="7521498" cy="1050539"/>
          </a:xfrm>
        </p:spPr>
        <p:txBody>
          <a:bodyPr>
            <a:noAutofit/>
          </a:bodyPr>
          <a:lstStyle/>
          <a:p>
            <a:r>
              <a:rPr lang="en-GB" i="1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A view from IMPEL Practitioners on</a:t>
            </a:r>
          </a:p>
          <a:p>
            <a:pPr algn="r"/>
            <a:r>
              <a:rPr lang="en-US" altLang="en-US" i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Exchange of enforcement practices to drive Zero Pollution </a:t>
            </a:r>
          </a:p>
        </p:txBody>
      </p:sp>
      <p:sp>
        <p:nvSpPr>
          <p:cNvPr id="5" name="Ondertitel 2"/>
          <p:cNvSpPr txBox="1">
            <a:spLocks/>
          </p:cNvSpPr>
          <p:nvPr/>
        </p:nvSpPr>
        <p:spPr>
          <a:xfrm>
            <a:off x="0" y="5251943"/>
            <a:ext cx="9021336" cy="1405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altLang="en-US" sz="16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Ana Garcia, IMPEL </a:t>
            </a:r>
            <a:r>
              <a:rPr lang="pt-PT" altLang="en-US" sz="1600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Chair</a:t>
            </a:r>
            <a:endParaRPr lang="pt-PT" altLang="en-US" sz="1600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r">
              <a:spcBef>
                <a:spcPts val="0"/>
              </a:spcBef>
            </a:pPr>
            <a:endParaRPr lang="en-US" altLang="en-US" sz="1600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altLang="en-US" sz="16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Modus Operandi Of Italy And The Carabinieri Corps To Fight Illegal Landfilling –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altLang="en-US" sz="1600" i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Exchange of enforcement practices to drive Zero Pollution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altLang="en-US" sz="16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Brussels,  European Parliament, 7</a:t>
            </a:r>
            <a:r>
              <a:rPr lang="en-US" altLang="en-US" sz="1600" baseline="300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</a:t>
            </a:r>
            <a:r>
              <a:rPr lang="en-US" altLang="en-US" sz="16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February 2023</a:t>
            </a:r>
            <a:endParaRPr lang="en-GB" altLang="en-US" sz="1600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Picture 5" descr="New logo Final June 2015 with full nam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1776" y="491610"/>
            <a:ext cx="6150630" cy="1502444"/>
          </a:xfrm>
          <a:prstGeom prst="rect">
            <a:avLst/>
          </a:prstGeom>
        </p:spPr>
      </p:pic>
      <p:pic>
        <p:nvPicPr>
          <p:cNvPr id="7" name="Marcador de Posição de Conteúdo 6">
            <a:extLst>
              <a:ext uri="{FF2B5EF4-FFF2-40B4-BE49-F238E27FC236}">
                <a16:creationId xmlns:a16="http://schemas.microsoft.com/office/drawing/2014/main" id="{2AC0451E-302F-C9EA-1472-E354530AD9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706" y="2440319"/>
            <a:ext cx="1148522" cy="988681"/>
          </a:xfrm>
          <a:prstGeom prst="rect">
            <a:avLst/>
          </a:prstGeom>
        </p:spPr>
      </p:pic>
      <p:pic>
        <p:nvPicPr>
          <p:cNvPr id="8" name="Tijdelijke aanduiding voor inhoud 1">
            <a:extLst>
              <a:ext uri="{FF2B5EF4-FFF2-40B4-BE49-F238E27FC236}">
                <a16:creationId xmlns:a16="http://schemas.microsoft.com/office/drawing/2014/main" id="{49505DB3-E774-9103-E0CB-45F141392F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640" y="2440319"/>
            <a:ext cx="1341236" cy="924428"/>
          </a:xfrm>
          <a:prstGeom prst="rect">
            <a:avLst/>
          </a:prstGeom>
        </p:spPr>
      </p:pic>
      <p:pic>
        <p:nvPicPr>
          <p:cNvPr id="9" name="Picture 2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97F9465-3154-F654-D5D9-B96AB4A62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283" y="1606057"/>
            <a:ext cx="1362075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511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>
          <a:xfrm>
            <a:off x="335921" y="1377312"/>
            <a:ext cx="82819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4" name="Title 1"/>
          <p:cNvSpPr txBox="1">
            <a:spLocks/>
          </p:cNvSpPr>
          <p:nvPr/>
        </p:nvSpPr>
        <p:spPr bwMode="auto">
          <a:xfrm rot="10800000" flipV="1">
            <a:off x="1048388" y="98182"/>
            <a:ext cx="7926784" cy="107506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PT" sz="2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PT" sz="16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alt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	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5" name="Retângulo 4"/>
          <p:cNvSpPr/>
          <p:nvPr/>
        </p:nvSpPr>
        <p:spPr>
          <a:xfrm>
            <a:off x="335921" y="16352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15363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039" y="101320"/>
            <a:ext cx="10287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259605" y="1230829"/>
            <a:ext cx="75444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MS PGothic" panose="020B0600070205080204" pitchFamily="34" charset="-128"/>
              <a:cs typeface="Calibri Light" panose="020F03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 pitchFamily="34" charset="0"/>
              <a:ea typeface="MS PGothic" panose="020B0600070205080204" pitchFamily="34" charset="-128"/>
              <a:cs typeface="Calibri Light" panose="020F0302020204030204" pitchFamily="34" charset="0"/>
            </a:endParaRPr>
          </a:p>
        </p:txBody>
      </p:sp>
      <p:sp>
        <p:nvSpPr>
          <p:cNvPr id="2" name="Título 3">
            <a:extLst>
              <a:ext uri="{FF2B5EF4-FFF2-40B4-BE49-F238E27FC236}">
                <a16:creationId xmlns:a16="http://schemas.microsoft.com/office/drawing/2014/main" id="{0961415E-C4D9-4DB9-C833-4B77EF7E03A2}"/>
              </a:ext>
            </a:extLst>
          </p:cNvPr>
          <p:cNvSpPr txBox="1">
            <a:spLocks/>
          </p:cNvSpPr>
          <p:nvPr/>
        </p:nvSpPr>
        <p:spPr>
          <a:xfrm>
            <a:off x="-397745" y="371627"/>
            <a:ext cx="8396714" cy="5885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Dosis" panose="02010503020202060003" pitchFamily="2" charset="0"/>
                <a:ea typeface="+mj-ea"/>
                <a:cs typeface="+mj-cs"/>
              </a:defRPr>
            </a:lvl1pPr>
          </a:lstStyle>
          <a:p>
            <a:pPr algn="ctr"/>
            <a:endParaRPr lang="en-US" sz="24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algn="ctr">
              <a:spcAft>
                <a:spcPts val="600"/>
              </a:spcAft>
            </a:pPr>
            <a:r>
              <a:rPr lang="en-US" sz="2400" dirty="0">
                <a:solidFill>
                  <a:srgbClr val="002060"/>
                </a:solidFill>
                <a:latin typeface="Calibri Light" panose="020F0302020204030204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Develop and </a:t>
            </a:r>
            <a:r>
              <a:rPr lang="en-US" sz="2400" b="1" dirty="0">
                <a:solidFill>
                  <a:srgbClr val="002060"/>
                </a:solidFill>
                <a:latin typeface="Calibri Light" panose="020F0302020204030204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build capacity </a:t>
            </a:r>
            <a:r>
              <a:rPr lang="en-US" sz="2400" dirty="0">
                <a:solidFill>
                  <a:srgbClr val="002060"/>
                </a:solidFill>
                <a:latin typeface="Calibri Light" panose="020F0302020204030204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in agencies and authorities </a:t>
            </a:r>
          </a:p>
          <a:p>
            <a:pPr marL="285750" algn="ctr">
              <a:spcAft>
                <a:spcPts val="600"/>
              </a:spcAft>
            </a:pPr>
            <a:r>
              <a:rPr lang="en-US" sz="2400" dirty="0">
                <a:solidFill>
                  <a:srgbClr val="002060"/>
                </a:solidFill>
                <a:latin typeface="Calibri Light" panose="020F0302020204030204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(IMPEL Review Initiative – IRI and National IRI)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0B965F0-507D-BB42-A798-F2F8FF279283}"/>
              </a:ext>
            </a:extLst>
          </p:cNvPr>
          <p:cNvSpPr txBox="1"/>
          <p:nvPr/>
        </p:nvSpPr>
        <p:spPr>
          <a:xfrm>
            <a:off x="259605" y="1180820"/>
            <a:ext cx="8610517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pt-PT" sz="2000" dirty="0">
              <a:solidFill>
                <a:srgbClr val="002060"/>
              </a:solidFill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pt-PT" sz="2000" dirty="0" err="1">
                <a:solidFill>
                  <a:srgbClr val="00206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The</a:t>
            </a:r>
            <a:r>
              <a:rPr lang="pt-PT" sz="2000" dirty="0">
                <a:solidFill>
                  <a:srgbClr val="00206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 IRI </a:t>
            </a:r>
            <a:r>
              <a:rPr lang="pt-PT" sz="2000" dirty="0" err="1">
                <a:solidFill>
                  <a:srgbClr val="00206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is</a:t>
            </a:r>
            <a:r>
              <a:rPr lang="pt-PT" sz="2000" dirty="0">
                <a:solidFill>
                  <a:srgbClr val="00206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 a </a:t>
            </a:r>
            <a:r>
              <a:rPr lang="pt-PT" sz="2000" dirty="0" err="1">
                <a:solidFill>
                  <a:srgbClr val="00206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voluntary</a:t>
            </a:r>
            <a:r>
              <a:rPr lang="pt-PT" sz="2000" dirty="0">
                <a:solidFill>
                  <a:srgbClr val="00206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 </a:t>
            </a:r>
            <a:r>
              <a:rPr lang="pt-PT" sz="2000" dirty="0" err="1">
                <a:solidFill>
                  <a:srgbClr val="00206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scheme</a:t>
            </a:r>
            <a:r>
              <a:rPr lang="pt-PT" sz="2000" dirty="0">
                <a:solidFill>
                  <a:srgbClr val="00206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 </a:t>
            </a:r>
            <a:r>
              <a:rPr lang="pt-PT" sz="2000" dirty="0" err="1">
                <a:solidFill>
                  <a:srgbClr val="00206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providing</a:t>
            </a:r>
            <a:r>
              <a:rPr lang="pt-PT" sz="2000" dirty="0">
                <a:solidFill>
                  <a:srgbClr val="00206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 for Expert </a:t>
            </a:r>
            <a:r>
              <a:rPr lang="pt-PT" sz="2000" dirty="0" err="1">
                <a:solidFill>
                  <a:srgbClr val="00206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external</a:t>
            </a:r>
            <a:r>
              <a:rPr lang="pt-PT" sz="2000" dirty="0">
                <a:solidFill>
                  <a:srgbClr val="00206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 informal </a:t>
            </a:r>
            <a:r>
              <a:rPr lang="pt-PT" sz="2000" dirty="0" err="1">
                <a:solidFill>
                  <a:srgbClr val="00206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peer</a:t>
            </a:r>
            <a:r>
              <a:rPr lang="pt-PT" sz="2000" dirty="0">
                <a:solidFill>
                  <a:srgbClr val="00206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 </a:t>
            </a:r>
            <a:r>
              <a:rPr lang="pt-PT" sz="2000" dirty="0" err="1">
                <a:solidFill>
                  <a:srgbClr val="00206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reviews</a:t>
            </a:r>
            <a:r>
              <a:rPr lang="pt-PT" sz="2000" dirty="0">
                <a:solidFill>
                  <a:srgbClr val="00206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 </a:t>
            </a:r>
            <a:r>
              <a:rPr lang="pt-PT" sz="2000" dirty="0" err="1">
                <a:solidFill>
                  <a:srgbClr val="00206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of</a:t>
            </a:r>
            <a:r>
              <a:rPr lang="pt-PT" sz="2000" dirty="0">
                <a:solidFill>
                  <a:srgbClr val="00206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 </a:t>
            </a:r>
            <a:r>
              <a:rPr lang="pt-PT" sz="2000" dirty="0" err="1">
                <a:solidFill>
                  <a:srgbClr val="00206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environmental</a:t>
            </a:r>
            <a:r>
              <a:rPr lang="pt-PT" sz="2000" dirty="0">
                <a:solidFill>
                  <a:srgbClr val="00206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 </a:t>
            </a:r>
            <a:r>
              <a:rPr lang="pt-PT" sz="2000" dirty="0" err="1">
                <a:solidFill>
                  <a:srgbClr val="00206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authorities</a:t>
            </a:r>
            <a:r>
              <a:rPr lang="pt-PT" sz="2000" dirty="0">
                <a:solidFill>
                  <a:srgbClr val="00206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 in IMPEL </a:t>
            </a:r>
            <a:r>
              <a:rPr lang="pt-PT" sz="2000" dirty="0" err="1">
                <a:solidFill>
                  <a:srgbClr val="00206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Member</a:t>
            </a:r>
            <a:r>
              <a:rPr lang="pt-PT" sz="2000" dirty="0">
                <a:solidFill>
                  <a:srgbClr val="00206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 countries, </a:t>
            </a:r>
            <a:r>
              <a:rPr lang="pt-PT" sz="2000" dirty="0" err="1">
                <a:solidFill>
                  <a:srgbClr val="00206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but</a:t>
            </a:r>
            <a:r>
              <a:rPr lang="pt-PT" sz="2000" dirty="0">
                <a:solidFill>
                  <a:srgbClr val="00206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 can </a:t>
            </a:r>
            <a:r>
              <a:rPr lang="pt-PT" sz="2000" dirty="0" err="1">
                <a:solidFill>
                  <a:srgbClr val="00206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also</a:t>
            </a:r>
            <a:r>
              <a:rPr lang="pt-PT" sz="2000" dirty="0">
                <a:solidFill>
                  <a:srgbClr val="00206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 </a:t>
            </a:r>
            <a:r>
              <a:rPr lang="pt-PT" sz="2000" dirty="0" err="1">
                <a:solidFill>
                  <a:srgbClr val="00206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be</a:t>
            </a:r>
            <a:r>
              <a:rPr lang="pt-PT" sz="2000" dirty="0">
                <a:solidFill>
                  <a:srgbClr val="00206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 </a:t>
            </a:r>
            <a:r>
              <a:rPr lang="pt-PT" sz="2000" dirty="0" err="1">
                <a:solidFill>
                  <a:srgbClr val="00206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at</a:t>
            </a:r>
            <a:r>
              <a:rPr lang="pt-PT" sz="2000" dirty="0">
                <a:solidFill>
                  <a:srgbClr val="00206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 </a:t>
            </a:r>
            <a:r>
              <a:rPr lang="pt-PT" sz="2000" dirty="0" err="1">
                <a:solidFill>
                  <a:srgbClr val="00206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national</a:t>
            </a:r>
            <a:r>
              <a:rPr lang="pt-PT" sz="2000" dirty="0">
                <a:solidFill>
                  <a:srgbClr val="00206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 </a:t>
            </a:r>
            <a:r>
              <a:rPr lang="pt-PT" sz="2000" dirty="0" err="1">
                <a:solidFill>
                  <a:srgbClr val="00206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level</a:t>
            </a:r>
            <a:r>
              <a:rPr lang="pt-PT" sz="2000" dirty="0">
                <a:solidFill>
                  <a:srgbClr val="00206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, for </a:t>
            </a:r>
            <a:r>
              <a:rPr lang="pt-PT" sz="2000" dirty="0" err="1">
                <a:solidFill>
                  <a:srgbClr val="00206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instance</a:t>
            </a:r>
            <a:r>
              <a:rPr lang="pt-PT" sz="2000" dirty="0">
                <a:solidFill>
                  <a:srgbClr val="00206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 </a:t>
            </a:r>
            <a:r>
              <a:rPr lang="pt-PT" sz="2000" dirty="0" err="1">
                <a:solidFill>
                  <a:srgbClr val="00206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between</a:t>
            </a:r>
            <a:r>
              <a:rPr lang="pt-PT" sz="2000" dirty="0">
                <a:solidFill>
                  <a:srgbClr val="00206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 regional </a:t>
            </a:r>
            <a:r>
              <a:rPr lang="pt-PT" sz="2000" dirty="0" err="1">
                <a:solidFill>
                  <a:srgbClr val="00206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authorities</a:t>
            </a:r>
            <a:r>
              <a:rPr lang="pt-PT" sz="2000" dirty="0">
                <a:solidFill>
                  <a:srgbClr val="00206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: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pt-PT" sz="2000" dirty="0">
              <a:solidFill>
                <a:srgbClr val="002060"/>
              </a:solidFill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etting advice, broaden and deepen knowledge and understanding opportunities for development in structure, operation or performance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ncouraging capacity building and exchange of experience and collaboration on common issues and problems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n-US" sz="2000" b="0" i="0" dirty="0">
                <a:solidFill>
                  <a:srgbClr val="00206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spreading good practice leading to improved quality of the work and contributing to continuous improvement of quality and consistency of application of environmental law across the EU </a:t>
            </a:r>
            <a:r>
              <a:rPr lang="en-US" sz="20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or at national level 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(“ level playing-field”)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endParaRPr lang="en-US" sz="2000" b="0" i="0" dirty="0">
              <a:solidFill>
                <a:srgbClr val="002060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sz="2000" b="0" i="0" dirty="0">
                <a:solidFill>
                  <a:srgbClr val="00206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Other Member States will benefit through the dissemination of the findings of the review through the IMPEL network</a:t>
            </a:r>
          </a:p>
          <a:p>
            <a:pPr algn="ctr"/>
            <a:endParaRPr lang="en-US" sz="2000" b="0" i="0" dirty="0">
              <a:solidFill>
                <a:srgbClr val="002060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sz="2000" b="0" i="0" dirty="0">
                <a:solidFill>
                  <a:srgbClr val="00206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Yearly a number of IMPEL member countries volunteer for an IRI </a:t>
            </a:r>
            <a:r>
              <a:rPr lang="en-US" sz="2000" b="0" i="0" dirty="0" err="1">
                <a:solidFill>
                  <a:srgbClr val="00206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programme</a:t>
            </a:r>
            <a:endParaRPr lang="en-US" i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928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>
          <a:xfrm>
            <a:off x="335921" y="1377312"/>
            <a:ext cx="82819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4" name="Title 1"/>
          <p:cNvSpPr txBox="1">
            <a:spLocks/>
          </p:cNvSpPr>
          <p:nvPr/>
        </p:nvSpPr>
        <p:spPr bwMode="auto">
          <a:xfrm rot="10800000" flipV="1">
            <a:off x="1048388" y="98182"/>
            <a:ext cx="7926784" cy="107506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PT" sz="2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PT" sz="16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alt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	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5" name="Retângulo 4"/>
          <p:cNvSpPr/>
          <p:nvPr/>
        </p:nvSpPr>
        <p:spPr>
          <a:xfrm>
            <a:off x="335921" y="16352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15363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039" y="101320"/>
            <a:ext cx="10287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3">
            <a:extLst>
              <a:ext uri="{FF2B5EF4-FFF2-40B4-BE49-F238E27FC236}">
                <a16:creationId xmlns:a16="http://schemas.microsoft.com/office/drawing/2014/main" id="{0961415E-C4D9-4DB9-C833-4B77EF7E03A2}"/>
              </a:ext>
            </a:extLst>
          </p:cNvPr>
          <p:cNvSpPr txBox="1">
            <a:spLocks/>
          </p:cNvSpPr>
          <p:nvPr/>
        </p:nvSpPr>
        <p:spPr>
          <a:xfrm>
            <a:off x="-301102" y="515343"/>
            <a:ext cx="8396714" cy="5885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Dosis" panose="02010503020202060003" pitchFamily="2" charset="0"/>
                <a:ea typeface="+mj-ea"/>
                <a:cs typeface="+mj-cs"/>
              </a:defRPr>
            </a:lvl1pPr>
          </a:lstStyle>
          <a:p>
            <a:pPr algn="ctr"/>
            <a:endParaRPr lang="en-US" sz="24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algn="ctr">
              <a:spcAft>
                <a:spcPts val="600"/>
              </a:spcAft>
            </a:pPr>
            <a:r>
              <a:rPr lang="en-US" sz="2400" dirty="0">
                <a:solidFill>
                  <a:srgbClr val="002060"/>
                </a:solidFill>
                <a:latin typeface="Calibri Light" panose="020F0302020204030204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 Coordinating and carrying out Inspection &amp; enforcement actions with transboundary relevance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6C89FFC-387F-BE0E-5146-3C5555FC26BC}"/>
              </a:ext>
            </a:extLst>
          </p:cNvPr>
          <p:cNvSpPr txBox="1"/>
          <p:nvPr/>
        </p:nvSpPr>
        <p:spPr>
          <a:xfrm>
            <a:off x="5859575" y="2736635"/>
            <a:ext cx="310006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b="0" i="0" dirty="0">
                <a:solidFill>
                  <a:srgbClr val="00206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Targeted Customs training (150 officers)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</a:t>
            </a:r>
            <a:r>
              <a:rPr lang="en-US" b="0" i="0" dirty="0">
                <a:solidFill>
                  <a:srgbClr val="00206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nspector exchanges (30)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b="0" i="0" dirty="0">
                <a:solidFill>
                  <a:srgbClr val="00206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Inspection app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b="0" i="0" dirty="0">
                <a:solidFill>
                  <a:srgbClr val="00206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On-line training toolkit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b="0" i="0" dirty="0">
                <a:solidFill>
                  <a:srgbClr val="00206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Best practice meetings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67DB480C-CC39-1E44-AA26-1F1A8B6DD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361" y="1494690"/>
            <a:ext cx="1890589" cy="1319705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802777E2-CA1A-5D6A-D4B7-A4FFC93D99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2787" y="1502693"/>
            <a:ext cx="1627061" cy="1214723"/>
          </a:xfrm>
          <a:prstGeom prst="rect">
            <a:avLst/>
          </a:prstGeom>
        </p:spPr>
      </p:pic>
      <p:graphicFrame>
        <p:nvGraphicFramePr>
          <p:cNvPr id="15" name="Objeto 14">
            <a:extLst>
              <a:ext uri="{FF2B5EF4-FFF2-40B4-BE49-F238E27FC236}">
                <a16:creationId xmlns:a16="http://schemas.microsoft.com/office/drawing/2014/main" id="{360E1EC4-9427-F295-507B-9CBB3B57E8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1529204"/>
              </p:ext>
            </p:extLst>
          </p:nvPr>
        </p:nvGraphicFramePr>
        <p:xfrm>
          <a:off x="6352787" y="4477540"/>
          <a:ext cx="1599364" cy="1277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m de Mapa de Bits" r:id="rId6" imgW="2584440" imgH="2063880" progId="Paint.Picture">
                  <p:embed/>
                </p:oleObj>
              </mc:Choice>
              <mc:Fallback>
                <p:oleObj name="Imagem de Mapa de Bits" r:id="rId6" imgW="2584440" imgH="20638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352787" y="4477540"/>
                        <a:ext cx="1599364" cy="12772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Imagem 18">
            <a:extLst>
              <a:ext uri="{FF2B5EF4-FFF2-40B4-BE49-F238E27FC236}">
                <a16:creationId xmlns:a16="http://schemas.microsoft.com/office/drawing/2014/main" id="{EA6E67D9-8C8F-1735-F49C-4D79766A9B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995" y="4756733"/>
            <a:ext cx="1581707" cy="1213154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DFFD9E23-8D2E-B4EC-3CED-DE1D13A9AF9C}"/>
              </a:ext>
            </a:extLst>
          </p:cNvPr>
          <p:cNvSpPr txBox="1"/>
          <p:nvPr/>
        </p:nvSpPr>
        <p:spPr>
          <a:xfrm>
            <a:off x="184361" y="2896240"/>
            <a:ext cx="310006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i="0" dirty="0">
                <a:solidFill>
                  <a:srgbClr val="00206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Performance of EU </a:t>
            </a:r>
            <a:r>
              <a:rPr lang="en-US" i="0" dirty="0" err="1">
                <a:solidFill>
                  <a:srgbClr val="00206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co-ordinated</a:t>
            </a:r>
            <a:r>
              <a:rPr lang="en-US" i="0" dirty="0">
                <a:solidFill>
                  <a:srgbClr val="00206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inspections throughout the waste management chain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i="0" dirty="0">
                <a:solidFill>
                  <a:srgbClr val="00206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Increasing data-set by performing 45,000 inspections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8EDFB776-0395-1789-F12E-5101DC6032C7}"/>
              </a:ext>
            </a:extLst>
          </p:cNvPr>
          <p:cNvSpPr txBox="1"/>
          <p:nvPr/>
        </p:nvSpPr>
        <p:spPr>
          <a:xfrm>
            <a:off x="335921" y="6018336"/>
            <a:ext cx="49766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b="0" i="0" dirty="0">
                <a:solidFill>
                  <a:srgbClr val="00206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Data collection and analysis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b="0" i="0" dirty="0">
                <a:solidFill>
                  <a:srgbClr val="00206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Intelligence reports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DB93E3EB-7A1A-F788-C0DB-5BDD31754537}"/>
              </a:ext>
            </a:extLst>
          </p:cNvPr>
          <p:cNvSpPr txBox="1"/>
          <p:nvPr/>
        </p:nvSpPr>
        <p:spPr>
          <a:xfrm>
            <a:off x="5859575" y="5741337"/>
            <a:ext cx="4724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PT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Geographical</a:t>
            </a:r>
            <a:r>
              <a:rPr lang="pt-PT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mapping</a:t>
            </a:r>
            <a:r>
              <a:rPr lang="pt-PT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tool</a:t>
            </a:r>
            <a:endParaRPr lang="pt-PT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PT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GPS </a:t>
            </a:r>
            <a:r>
              <a:rPr lang="pt-PT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tracking</a:t>
            </a:r>
            <a:endParaRPr lang="pt-PT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PT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Reporting</a:t>
            </a:r>
            <a:r>
              <a:rPr lang="pt-PT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app</a:t>
            </a: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C51DA5B7-C5CE-EEBB-12F7-ACED9DF11B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63304" y="1581381"/>
            <a:ext cx="3067050" cy="1495425"/>
          </a:xfrm>
          <a:prstGeom prst="rect">
            <a:avLst/>
          </a:prstGeom>
        </p:spPr>
      </p:pic>
      <p:sp>
        <p:nvSpPr>
          <p:cNvPr id="35" name="CaixaDeTexto 34">
            <a:extLst>
              <a:ext uri="{FF2B5EF4-FFF2-40B4-BE49-F238E27FC236}">
                <a16:creationId xmlns:a16="http://schemas.microsoft.com/office/drawing/2014/main" id="{4B08B58A-1069-1C83-6473-272B7D9A941A}"/>
              </a:ext>
            </a:extLst>
          </p:cNvPr>
          <p:cNvSpPr txBox="1"/>
          <p:nvPr/>
        </p:nvSpPr>
        <p:spPr>
          <a:xfrm>
            <a:off x="3022126" y="3042008"/>
            <a:ext cx="24205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rgbClr val="323232"/>
                </a:solidFill>
                <a:effectLst/>
                <a:latin typeface="PT Sans Narrow" panose="020B0506020203020204" pitchFamily="34" charset="0"/>
              </a:rPr>
              <a:t>“IMPEL members have an active participation in tackling illegal shipments of waste.”</a:t>
            </a:r>
            <a:endParaRPr lang="pt-PT" b="1" i="1" dirty="0"/>
          </a:p>
        </p:txBody>
      </p:sp>
    </p:spTree>
    <p:extLst>
      <p:ext uri="{BB962C8B-B14F-4D97-AF65-F5344CB8AC3E}">
        <p14:creationId xmlns:p14="http://schemas.microsoft.com/office/powerpoint/2010/main" val="1324263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>
          <a:xfrm>
            <a:off x="335921" y="1377312"/>
            <a:ext cx="82819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4" name="Title 1"/>
          <p:cNvSpPr txBox="1">
            <a:spLocks/>
          </p:cNvSpPr>
          <p:nvPr/>
        </p:nvSpPr>
        <p:spPr bwMode="auto">
          <a:xfrm rot="10800000" flipV="1">
            <a:off x="1048388" y="98182"/>
            <a:ext cx="7926784" cy="107506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PT" sz="2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PT" sz="16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alt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	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5" name="Retângulo 4"/>
          <p:cNvSpPr/>
          <p:nvPr/>
        </p:nvSpPr>
        <p:spPr>
          <a:xfrm>
            <a:off x="335921" y="16352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15363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039" y="101320"/>
            <a:ext cx="10287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3">
            <a:extLst>
              <a:ext uri="{FF2B5EF4-FFF2-40B4-BE49-F238E27FC236}">
                <a16:creationId xmlns:a16="http://schemas.microsoft.com/office/drawing/2014/main" id="{0961415E-C4D9-4DB9-C833-4B77EF7E03A2}"/>
              </a:ext>
            </a:extLst>
          </p:cNvPr>
          <p:cNvSpPr txBox="1">
            <a:spLocks/>
          </p:cNvSpPr>
          <p:nvPr/>
        </p:nvSpPr>
        <p:spPr>
          <a:xfrm>
            <a:off x="-301102" y="515343"/>
            <a:ext cx="8396714" cy="5885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Dosis" panose="02010503020202060003" pitchFamily="2" charset="0"/>
                <a:ea typeface="+mj-ea"/>
                <a:cs typeface="+mj-cs"/>
              </a:defRPr>
            </a:lvl1pPr>
          </a:lstStyle>
          <a:p>
            <a:pPr algn="ctr"/>
            <a:endParaRPr lang="en-US" sz="24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algn="ctr">
              <a:spcAft>
                <a:spcPts val="600"/>
              </a:spcAft>
            </a:pPr>
            <a:r>
              <a:rPr lang="en-US" sz="2400" dirty="0">
                <a:solidFill>
                  <a:srgbClr val="002060"/>
                </a:solidFill>
                <a:latin typeface="Calibri Light" panose="020F0302020204030204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 Coordinating and carrying out Inspection &amp; enforcement actions with transboundary relevance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7AD2A42-5969-F1A4-66C7-EB5A51898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21" y="2150488"/>
            <a:ext cx="3971534" cy="165931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D034C1F9-35D1-DB58-50D6-BCBEE360F6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012" y="4328062"/>
            <a:ext cx="4137553" cy="1659309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144F2C12-6F10-A39F-E86D-B0239DF68502}"/>
              </a:ext>
            </a:extLst>
          </p:cNvPr>
          <p:cNvSpPr txBox="1"/>
          <p:nvPr/>
        </p:nvSpPr>
        <p:spPr>
          <a:xfrm>
            <a:off x="4571999" y="4328062"/>
            <a:ext cx="44520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i="0" dirty="0">
                <a:solidFill>
                  <a:srgbClr val="00206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Presentation of results by a webinar and report on main findings and best practices  (there is often more than one solution to a ‘’problem’”)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065E76EB-E0B8-68AD-575E-8FE66AEF8ABB}"/>
              </a:ext>
            </a:extLst>
          </p:cNvPr>
          <p:cNvSpPr txBox="1"/>
          <p:nvPr/>
        </p:nvSpPr>
        <p:spPr>
          <a:xfrm>
            <a:off x="4523099" y="2150488"/>
            <a:ext cx="44520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i="0" dirty="0">
                <a:solidFill>
                  <a:srgbClr val="00206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Joint inspections using the </a:t>
            </a:r>
            <a:r>
              <a:rPr lang="en-US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guide </a:t>
            </a:r>
            <a:r>
              <a:rPr lang="en-US" b="0" i="0" dirty="0">
                <a:solidFill>
                  <a:srgbClr val="00206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‘Good practices in the implementation of the EU Action Plan against Wildlife Trafficking’, also to test and improve the guide, at 2 animal fairs.  </a:t>
            </a:r>
          </a:p>
          <a:p>
            <a:pPr algn="l"/>
            <a:endParaRPr lang="en-US" b="0" i="0" dirty="0">
              <a:solidFill>
                <a:srgbClr val="002060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660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>
          <a:xfrm>
            <a:off x="335921" y="1377312"/>
            <a:ext cx="82819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4" name="Title 1"/>
          <p:cNvSpPr txBox="1">
            <a:spLocks/>
          </p:cNvSpPr>
          <p:nvPr/>
        </p:nvSpPr>
        <p:spPr bwMode="auto">
          <a:xfrm rot="10800000" flipV="1">
            <a:off x="1048388" y="98182"/>
            <a:ext cx="7926784" cy="107506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PT" sz="2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PT" sz="16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alt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	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5" name="Retângulo 4"/>
          <p:cNvSpPr/>
          <p:nvPr/>
        </p:nvSpPr>
        <p:spPr>
          <a:xfrm>
            <a:off x="335921" y="16352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15363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039" y="101320"/>
            <a:ext cx="10287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3">
            <a:extLst>
              <a:ext uri="{FF2B5EF4-FFF2-40B4-BE49-F238E27FC236}">
                <a16:creationId xmlns:a16="http://schemas.microsoft.com/office/drawing/2014/main" id="{0961415E-C4D9-4DB9-C833-4B77EF7E03A2}"/>
              </a:ext>
            </a:extLst>
          </p:cNvPr>
          <p:cNvSpPr txBox="1">
            <a:spLocks/>
          </p:cNvSpPr>
          <p:nvPr/>
        </p:nvSpPr>
        <p:spPr>
          <a:xfrm>
            <a:off x="168828" y="469778"/>
            <a:ext cx="8396714" cy="5885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Dosis" panose="02010503020202060003" pitchFamily="2" charset="0"/>
                <a:ea typeface="+mj-ea"/>
                <a:cs typeface="+mj-cs"/>
              </a:defRPr>
            </a:lvl1pPr>
          </a:lstStyle>
          <a:p>
            <a:pPr algn="ctr"/>
            <a:endParaRPr lang="en-US" sz="24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algn="ctr">
              <a:spcAft>
                <a:spcPts val="600"/>
              </a:spcAft>
            </a:pPr>
            <a:r>
              <a:rPr lang="en-US" sz="2400" dirty="0">
                <a:solidFill>
                  <a:srgbClr val="002060"/>
                </a:solidFill>
                <a:latin typeface="Calibri Light" panose="020F0302020204030204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Improving outcomes and dissemination </a:t>
            </a:r>
          </a:p>
          <a:p>
            <a:pPr marL="285750" algn="ctr">
              <a:spcAft>
                <a:spcPts val="600"/>
              </a:spcAft>
            </a:pPr>
            <a:r>
              <a:rPr lang="en-US" sz="24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(some examples)</a:t>
            </a:r>
          </a:p>
          <a:p>
            <a:pPr marL="285750" algn="ctr">
              <a:spcAft>
                <a:spcPts val="600"/>
              </a:spcAft>
            </a:pPr>
            <a:endParaRPr lang="en-US" sz="2400" dirty="0">
              <a:solidFill>
                <a:srgbClr val="002060"/>
              </a:solidFill>
              <a:latin typeface="Calibri Light" panose="020F0302020204030204" pitchFamily="34" charset="0"/>
              <a:ea typeface="MS PGothic" panose="020B0600070205080204" pitchFamily="34" charset="-128"/>
              <a:cs typeface="Calibri Light" panose="020F030202020403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7F5493E-2235-2352-E47C-7C81215CBF72}"/>
              </a:ext>
            </a:extLst>
          </p:cNvPr>
          <p:cNvSpPr txBox="1"/>
          <p:nvPr/>
        </p:nvSpPr>
        <p:spPr>
          <a:xfrm>
            <a:off x="467897" y="2201607"/>
            <a:ext cx="619139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Further improve and add more value to IMPEL products/ outputs by making more “user-friendly/fit-for-use” guidance materials and tools, integrating cross cutting aspects, streamlining and updating them and when necessary, transforming them into training materials and promoting webinars and e-learning to increase their uptake (hybrid and virtual participation to allow as wide participation by as possible).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n-US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Promoting  and supporting country and authorities’ participation in IMPEL’s </a:t>
            </a:r>
            <a:r>
              <a:rPr lang="en-US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programme</a:t>
            </a:r>
            <a:r>
              <a:rPr lang="en-US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endParaRPr lang="pt-PT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979CA19-182C-EE8E-29C3-8FFA9924E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1727" y="2201607"/>
            <a:ext cx="1849012" cy="1747557"/>
          </a:xfrm>
          <a:prstGeom prst="rect">
            <a:avLst/>
          </a:prstGeom>
        </p:spPr>
      </p:pic>
      <p:pic>
        <p:nvPicPr>
          <p:cNvPr id="10" name="Tijdelijke aanduiding voor inhoud 1">
            <a:extLst>
              <a:ext uri="{FF2B5EF4-FFF2-40B4-BE49-F238E27FC236}">
                <a16:creationId xmlns:a16="http://schemas.microsoft.com/office/drawing/2014/main" id="{BC9F564D-E522-3D07-BC57-7C1B0F81D3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30" y="256392"/>
            <a:ext cx="1341236" cy="92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411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201842" y="3276751"/>
            <a:ext cx="6858000" cy="1655762"/>
          </a:xfrm>
        </p:spPr>
        <p:txBody>
          <a:bodyPr>
            <a:noAutofit/>
          </a:bodyPr>
          <a:lstStyle/>
          <a:p>
            <a:r>
              <a:rPr lang="en-GB" sz="2800" i="1" dirty="0">
                <a:solidFill>
                  <a:schemeClr val="bg2">
                    <a:lumMod val="50000"/>
                  </a:schemeClr>
                </a:solidFill>
                <a:latin typeface="Dosis" panose="02010503020202060003" pitchFamily="2" charset="0"/>
              </a:rPr>
              <a:t>Thank you!</a:t>
            </a:r>
          </a:p>
          <a:p>
            <a:r>
              <a:rPr lang="pt-PT" sz="2800" i="1" dirty="0">
                <a:solidFill>
                  <a:schemeClr val="bg2">
                    <a:lumMod val="50000"/>
                  </a:schemeClr>
                </a:solidFill>
                <a:latin typeface="Dosis" panose="02010503020202060003" pitchFamily="2" charset="0"/>
              </a:rPr>
              <a:t>Email: </a:t>
            </a:r>
            <a:r>
              <a:rPr lang="pt-PT" sz="2800" i="1" dirty="0">
                <a:solidFill>
                  <a:schemeClr val="bg2">
                    <a:lumMod val="50000"/>
                  </a:schemeClr>
                </a:solidFill>
                <a:latin typeface="Dosis" panose="02010503020202060003" pitchFamily="2" charset="0"/>
                <a:hlinkClick r:id="rId2"/>
              </a:rPr>
              <a:t>info@impel.eu</a:t>
            </a:r>
            <a:endParaRPr lang="pt-PT" sz="2800" i="1" dirty="0">
              <a:solidFill>
                <a:schemeClr val="bg2">
                  <a:lumMod val="50000"/>
                </a:schemeClr>
              </a:solidFill>
              <a:latin typeface="Dosis" panose="02010503020202060003" pitchFamily="2" charset="0"/>
            </a:endParaRPr>
          </a:p>
          <a:p>
            <a:r>
              <a:rPr lang="en-GB" sz="2800" i="1" dirty="0">
                <a:solidFill>
                  <a:schemeClr val="bg2">
                    <a:lumMod val="50000"/>
                  </a:schemeClr>
                </a:solidFill>
                <a:latin typeface="Dosis" panose="02010503020202060003" pitchFamily="2" charset="0"/>
              </a:rPr>
              <a:t>Website: </a:t>
            </a:r>
            <a:r>
              <a:rPr lang="en-GB" sz="2800" i="1" dirty="0">
                <a:solidFill>
                  <a:schemeClr val="bg2">
                    <a:lumMod val="50000"/>
                  </a:schemeClr>
                </a:solidFill>
                <a:latin typeface="Dosis" panose="02010503020202060003" pitchFamily="2" charset="0"/>
                <a:hlinkClick r:id="rId3"/>
              </a:rPr>
              <a:t>www.impel.eu</a:t>
            </a:r>
            <a:endParaRPr lang="en-GB" sz="2800" i="1" dirty="0">
              <a:solidFill>
                <a:schemeClr val="bg2">
                  <a:lumMod val="50000"/>
                </a:schemeClr>
              </a:solidFill>
              <a:latin typeface="Dosis" panose="02010503020202060003" pitchFamily="2" charset="0"/>
            </a:endParaRPr>
          </a:p>
          <a:p>
            <a:endParaRPr lang="en-GB" sz="2800" i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GB" sz="2000" dirty="0">
                <a:latin typeface="Dosis" panose="02010503020202060003" pitchFamily="2" charset="0"/>
              </a:rPr>
              <a:t>How can IMPEL help? More at  </a:t>
            </a:r>
            <a:r>
              <a:rPr lang="pt-PT" sz="2000" dirty="0">
                <a:hlinkClick r:id="rId4"/>
              </a:rPr>
              <a:t>https://player.vimeo.com/video/172708248?h=145e2672c5</a:t>
            </a:r>
            <a:endParaRPr lang="en-GB" sz="2800" i="1" dirty="0">
              <a:solidFill>
                <a:schemeClr val="bg2">
                  <a:lumMod val="50000"/>
                </a:schemeClr>
              </a:solidFill>
              <a:latin typeface="Dosis" panose="02010503020202060003" pitchFamily="2" charset="0"/>
            </a:endParaRPr>
          </a:p>
        </p:txBody>
      </p:sp>
      <p:pic>
        <p:nvPicPr>
          <p:cNvPr id="4" name="Picture 3" descr="New logo Final June 2015 with full nam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37410" y="1490472"/>
            <a:ext cx="49911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090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>
          <a:xfrm>
            <a:off x="335921" y="1421917"/>
            <a:ext cx="82819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4" name="Title 1"/>
          <p:cNvSpPr txBox="1">
            <a:spLocks/>
          </p:cNvSpPr>
          <p:nvPr/>
        </p:nvSpPr>
        <p:spPr bwMode="auto">
          <a:xfrm rot="10800000" flipV="1">
            <a:off x="1026086" y="204005"/>
            <a:ext cx="7926784" cy="107506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PT" sz="2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PT" sz="16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alt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	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5" name="Retângulo 4"/>
          <p:cNvSpPr/>
          <p:nvPr/>
        </p:nvSpPr>
        <p:spPr>
          <a:xfrm>
            <a:off x="335921" y="16352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15363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276" y="199567"/>
            <a:ext cx="10287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335921" y="1149981"/>
            <a:ext cx="8472158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MS PGothic" panose="020B0600070205080204" pitchFamily="34" charset="-128"/>
              <a:cs typeface="Calibri Light" panose="020F03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IMPEL was set up in 1992 and is an international non-profit association with 56 Members from 36 Countries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 pitchFamily="34" charset="0"/>
              <a:ea typeface="MS PGothic" panose="020B0600070205080204" pitchFamily="34" charset="-128"/>
              <a:cs typeface="Calibri Light" panose="020F03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Funded by Members and by the European Commission,  IMPEL has more than 30 active projects within working groups, </a:t>
            </a:r>
            <a:r>
              <a:rPr lang="en-US" sz="2400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Water and Land, Industry and Air, Nature Protection, Waste and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Transfrontier</a:t>
            </a:r>
            <a:r>
              <a:rPr lang="en-US" sz="2400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Shipment of Waste and Cross Cutting Issues; </a:t>
            </a:r>
            <a:r>
              <a:rPr lang="en-US" sz="24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opportunity to access a pool of practitioner expertise who carry out practical implementation and enforcement on a day-to-day basis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 that come together towards our mission: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To ensure effective, efficient implementation and enforcement of European environmental law by promoting professional collaboration and sharing of information and best-practice between national, regional or local environmental competent authorities</a:t>
            </a:r>
            <a:endParaRPr kumimoji="0" lang="en-US" sz="2000" b="1" i="1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 pitchFamily="34" charset="0"/>
              <a:ea typeface="MS PGothic" panose="020B0600070205080204" pitchFamily="34" charset="-128"/>
              <a:cs typeface="Calibri Light" panose="020F0302020204030204" pitchFamily="34" charset="0"/>
            </a:endParaRPr>
          </a:p>
        </p:txBody>
      </p:sp>
      <p:sp>
        <p:nvSpPr>
          <p:cNvPr id="12" name="Título 3">
            <a:extLst>
              <a:ext uri="{FF2B5EF4-FFF2-40B4-BE49-F238E27FC236}">
                <a16:creationId xmlns:a16="http://schemas.microsoft.com/office/drawing/2014/main" id="{20601141-C08F-8CD6-819A-A79E1AE554B1}"/>
              </a:ext>
            </a:extLst>
          </p:cNvPr>
          <p:cNvSpPr txBox="1">
            <a:spLocks/>
          </p:cNvSpPr>
          <p:nvPr/>
        </p:nvSpPr>
        <p:spPr>
          <a:xfrm>
            <a:off x="284466" y="561444"/>
            <a:ext cx="8396714" cy="5885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Dosis" panose="02010503020202060003" pitchFamily="2" charset="0"/>
                <a:ea typeface="+mj-ea"/>
                <a:cs typeface="+mj-cs"/>
              </a:defRPr>
            </a:lvl1pPr>
          </a:lstStyle>
          <a:p>
            <a:pPr algn="ctr"/>
            <a:endParaRPr lang="en-US" sz="24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Enforcement from compliance chain is a key step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on implementation of legislation</a:t>
            </a:r>
            <a:endParaRPr lang="pt-PT" sz="24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Tijdelijke aanduiding voor inhoud 1">
            <a:extLst>
              <a:ext uri="{FF2B5EF4-FFF2-40B4-BE49-F238E27FC236}">
                <a16:creationId xmlns:a16="http://schemas.microsoft.com/office/drawing/2014/main" id="{5D726D44-E9BD-EBEC-1918-2106AAFFBB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30" y="256392"/>
            <a:ext cx="1341236" cy="924428"/>
          </a:xfrm>
          <a:prstGeom prst="rect">
            <a:avLst/>
          </a:prstGeom>
        </p:spPr>
      </p:pic>
      <p:pic>
        <p:nvPicPr>
          <p:cNvPr id="8" name="Marcador de Posição de Conteúdo 6">
            <a:extLst>
              <a:ext uri="{FF2B5EF4-FFF2-40B4-BE49-F238E27FC236}">
                <a16:creationId xmlns:a16="http://schemas.microsoft.com/office/drawing/2014/main" id="{9DBA7EF8-3CD9-FC76-1D4F-9330C70440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008" y="311888"/>
            <a:ext cx="804344" cy="69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021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>
          <a:xfrm>
            <a:off x="335921" y="1421917"/>
            <a:ext cx="82819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4" name="Title 1"/>
          <p:cNvSpPr txBox="1">
            <a:spLocks/>
          </p:cNvSpPr>
          <p:nvPr/>
        </p:nvSpPr>
        <p:spPr bwMode="auto">
          <a:xfrm rot="10800000" flipV="1">
            <a:off x="1026086" y="204005"/>
            <a:ext cx="7926784" cy="107506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PT" sz="2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PT" sz="16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alt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	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5" name="Retângulo 4"/>
          <p:cNvSpPr/>
          <p:nvPr/>
        </p:nvSpPr>
        <p:spPr>
          <a:xfrm>
            <a:off x="335921" y="16352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15363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276" y="199567"/>
            <a:ext cx="10287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406177" y="1122030"/>
            <a:ext cx="744586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MS PGothic" panose="020B0600070205080204" pitchFamily="34" charset="-128"/>
              <a:cs typeface="Calibri Light" panose="020F03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 Light" panose="020F0302020204030204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•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Protection of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human health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, environment, and social and economical development (and public confidence), restoration of damage on affected </a:t>
            </a:r>
            <a:r>
              <a:rPr lang="en-US" sz="2400" dirty="0">
                <a:solidFill>
                  <a:srgbClr val="1F497D">
                    <a:lumMod val="75000"/>
                  </a:srgbClr>
                </a:solidFill>
                <a:latin typeface="Calibri Light" panose="020F0302020204030204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sites/areas,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level playing field (compliant operators cannot be at a disadvantage), also across continents;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aseline="0" dirty="0">
              <a:solidFill>
                <a:srgbClr val="1F497D">
                  <a:lumMod val="75000"/>
                </a:srgbClr>
              </a:solidFill>
              <a:latin typeface="Calibri Light" panose="020F0302020204030204" pitchFamily="34" charset="0"/>
              <a:ea typeface="MS PGothic" panose="020B0600070205080204" pitchFamily="34" charset="-128"/>
              <a:cs typeface="Calibri Light" panose="020F03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dirty="0">
                <a:solidFill>
                  <a:srgbClr val="1F497D"/>
                </a:solidFill>
                <a:latin typeface="Calibri Light" panose="020F0302020204030204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• </a:t>
            </a:r>
            <a:r>
              <a:rPr lang="en-US" sz="2400" dirty="0">
                <a:solidFill>
                  <a:srgbClr val="1F497D"/>
                </a:solidFill>
                <a:latin typeface="Calibri Light" panose="020F0302020204030204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Compliance chain targeted coherent action on: </a:t>
            </a: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2400" b="1" dirty="0">
                <a:solidFill>
                  <a:srgbClr val="1F497D"/>
                </a:solidFill>
                <a:latin typeface="Calibri Light" panose="020F0302020204030204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Prevention applied on early breaches</a:t>
            </a:r>
            <a:r>
              <a:rPr lang="en-US" sz="2400" dirty="0">
                <a:solidFill>
                  <a:srgbClr val="1F497D"/>
                </a:solidFill>
                <a:latin typeface="Calibri Light" panose="020F0302020204030204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: intelligence led action, self-monitoring/reporting from operators, </a:t>
            </a:r>
            <a:r>
              <a:rPr lang="en-US" sz="2400" dirty="0" err="1">
                <a:solidFill>
                  <a:srgbClr val="1F497D"/>
                </a:solidFill>
                <a:latin typeface="Calibri Light" panose="020F0302020204030204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geointelligence</a:t>
            </a:r>
            <a:r>
              <a:rPr lang="en-US" sz="2400" dirty="0">
                <a:solidFill>
                  <a:srgbClr val="1F497D"/>
                </a:solidFill>
                <a:latin typeface="Calibri Light" panose="020F0302020204030204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, big data, risk analysis, …</a:t>
            </a: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 Light" panose="020F0302020204030204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Stopping (potential) breaches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 Light" panose="020F0302020204030204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:</a:t>
            </a:r>
            <a:r>
              <a:rPr lang="en-GB" sz="2400" dirty="0">
                <a:solidFill>
                  <a:srgbClr val="1F497D"/>
                </a:solidFill>
                <a:latin typeface="Calibri Light" panose="020F0302020204030204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 prevention and sanctioning of offences,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 Light" panose="020F0302020204030204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restoration/</a:t>
            </a:r>
            <a:r>
              <a:rPr lang="en-GB" sz="2400" dirty="0">
                <a:solidFill>
                  <a:srgbClr val="1F497D"/>
                </a:solidFill>
                <a:latin typeface="Calibri Light" panose="020F0302020204030204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correction; revision, suspension or revocation of permits; regulation improvements; feedback loop; …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MS PGothic" panose="020B0600070205080204" pitchFamily="34" charset="-128"/>
              <a:cs typeface="Calibri Light" panose="020F0302020204030204" pitchFamily="34" charset="0"/>
            </a:endParaRPr>
          </a:p>
        </p:txBody>
      </p:sp>
      <p:sp>
        <p:nvSpPr>
          <p:cNvPr id="12" name="Título 3">
            <a:extLst>
              <a:ext uri="{FF2B5EF4-FFF2-40B4-BE49-F238E27FC236}">
                <a16:creationId xmlns:a16="http://schemas.microsoft.com/office/drawing/2014/main" id="{20601141-C08F-8CD6-819A-A79E1AE554B1}"/>
              </a:ext>
            </a:extLst>
          </p:cNvPr>
          <p:cNvSpPr txBox="1">
            <a:spLocks/>
          </p:cNvSpPr>
          <p:nvPr/>
        </p:nvSpPr>
        <p:spPr>
          <a:xfrm>
            <a:off x="373643" y="587685"/>
            <a:ext cx="8396714" cy="5885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Dosis" panose="02010503020202060003" pitchFamily="2" charset="0"/>
                <a:ea typeface="+mj-ea"/>
                <a:cs typeface="+mj-cs"/>
              </a:defRPr>
            </a:lvl1pPr>
          </a:lstStyle>
          <a:p>
            <a:pPr algn="ctr"/>
            <a:endParaRPr lang="en-US" sz="24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Enforcement from compliance chain is a key step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on implementation of legislation</a:t>
            </a:r>
            <a:endParaRPr lang="pt-PT" sz="24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Tijdelijke aanduiding voor inhoud 1">
            <a:extLst>
              <a:ext uri="{FF2B5EF4-FFF2-40B4-BE49-F238E27FC236}">
                <a16:creationId xmlns:a16="http://schemas.microsoft.com/office/drawing/2014/main" id="{5D726D44-E9BD-EBEC-1918-2106AAFFBB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30" y="256392"/>
            <a:ext cx="1341236" cy="924428"/>
          </a:xfrm>
          <a:prstGeom prst="rect">
            <a:avLst/>
          </a:prstGeom>
        </p:spPr>
      </p:pic>
      <p:pic>
        <p:nvPicPr>
          <p:cNvPr id="8" name="Marcador de Posição de Conteúdo 6">
            <a:extLst>
              <a:ext uri="{FF2B5EF4-FFF2-40B4-BE49-F238E27FC236}">
                <a16:creationId xmlns:a16="http://schemas.microsoft.com/office/drawing/2014/main" id="{9DBA7EF8-3CD9-FC76-1D4F-9330C70440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008" y="311888"/>
            <a:ext cx="804344" cy="69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731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>
          <a:xfrm>
            <a:off x="335921" y="1421917"/>
            <a:ext cx="82819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4" name="Title 1"/>
          <p:cNvSpPr txBox="1">
            <a:spLocks/>
          </p:cNvSpPr>
          <p:nvPr/>
        </p:nvSpPr>
        <p:spPr bwMode="auto">
          <a:xfrm rot="10800000" flipV="1">
            <a:off x="1026086" y="204005"/>
            <a:ext cx="7926784" cy="107506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PT" sz="2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PT" sz="16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alt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	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5" name="Retângulo 4"/>
          <p:cNvSpPr/>
          <p:nvPr/>
        </p:nvSpPr>
        <p:spPr>
          <a:xfrm>
            <a:off x="335921" y="16352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15363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276" y="199567"/>
            <a:ext cx="10287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1026086" y="1180820"/>
            <a:ext cx="74458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MS PGothic" panose="020B0600070205080204" pitchFamily="34" charset="-128"/>
              <a:cs typeface="Calibri Light" panose="020F0302020204030204" pitchFamily="34" charset="0"/>
            </a:endParaRPr>
          </a:p>
        </p:txBody>
      </p:sp>
      <p:sp>
        <p:nvSpPr>
          <p:cNvPr id="12" name="Título 3">
            <a:extLst>
              <a:ext uri="{FF2B5EF4-FFF2-40B4-BE49-F238E27FC236}">
                <a16:creationId xmlns:a16="http://schemas.microsoft.com/office/drawing/2014/main" id="{20601141-C08F-8CD6-819A-A79E1AE554B1}"/>
              </a:ext>
            </a:extLst>
          </p:cNvPr>
          <p:cNvSpPr txBox="1">
            <a:spLocks/>
          </p:cNvSpPr>
          <p:nvPr/>
        </p:nvSpPr>
        <p:spPr>
          <a:xfrm>
            <a:off x="406177" y="311888"/>
            <a:ext cx="8396714" cy="5885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Dosis" panose="02010503020202060003" pitchFamily="2" charset="0"/>
                <a:ea typeface="+mj-ea"/>
                <a:cs typeface="+mj-cs"/>
              </a:defRPr>
            </a:lvl1pPr>
          </a:lstStyle>
          <a:p>
            <a:pPr algn="ctr"/>
            <a:endParaRPr lang="en-US" sz="24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sz="2400" b="1" kern="12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IMPEL</a:t>
            </a:r>
            <a:r>
              <a:rPr lang="en-US" sz="2400" kern="12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b="1" kern="12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Multiannual </a:t>
            </a:r>
          </a:p>
          <a:p>
            <a:pPr algn="ctr">
              <a:spcAft>
                <a:spcPts val="600"/>
              </a:spcAft>
            </a:pPr>
            <a:r>
              <a:rPr lang="en-US" sz="2400" b="1" kern="12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Strategic Work </a:t>
            </a:r>
            <a:r>
              <a:rPr lang="en-US" sz="2400" b="1" kern="1200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Programme</a:t>
            </a:r>
            <a:r>
              <a:rPr lang="en-US" sz="2400" b="1" kern="12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kern="12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(2022- 2027)</a:t>
            </a:r>
            <a:endParaRPr lang="en-US" sz="2400" b="1" kern="1200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Marcador de Posição de Conteúdo 6">
            <a:extLst>
              <a:ext uri="{FF2B5EF4-FFF2-40B4-BE49-F238E27FC236}">
                <a16:creationId xmlns:a16="http://schemas.microsoft.com/office/drawing/2014/main" id="{9DBA7EF8-3CD9-FC76-1D4F-9330C70440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008" y="311888"/>
            <a:ext cx="804344" cy="692403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2D20DEFE-62E4-2B95-53F0-CED05D566375}"/>
              </a:ext>
            </a:extLst>
          </p:cNvPr>
          <p:cNvSpPr txBox="1"/>
          <p:nvPr/>
        </p:nvSpPr>
        <p:spPr>
          <a:xfrm>
            <a:off x="808622" y="1819014"/>
            <a:ext cx="759182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Understanding the implementation challenges and facilitate actions to close the gaps, under our 5 Expert Teams/ thematic areas;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000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Build strategic relationships between agencies and authorities at national, regional and local level within countries, across thematic areas and across the compliance chain -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000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Develop and build capacity in agencies and authorities.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000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Coordinating and carrying out Inspection &amp; enforcement actions with transboundary relevance. 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000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Improving outcomes and dissemination</a:t>
            </a:r>
          </a:p>
          <a:p>
            <a:endParaRPr lang="en-US" sz="2000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Tijdelijke aanduiding voor inhoud 1">
            <a:extLst>
              <a:ext uri="{FF2B5EF4-FFF2-40B4-BE49-F238E27FC236}">
                <a16:creationId xmlns:a16="http://schemas.microsoft.com/office/drawing/2014/main" id="{1BB11D01-CD38-AF1F-C051-92AABACE2A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77" y="277103"/>
            <a:ext cx="1341236" cy="92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49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>
          <a:xfrm>
            <a:off x="335921" y="1377312"/>
            <a:ext cx="82819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4" name="Title 1"/>
          <p:cNvSpPr txBox="1">
            <a:spLocks/>
          </p:cNvSpPr>
          <p:nvPr/>
        </p:nvSpPr>
        <p:spPr bwMode="auto">
          <a:xfrm rot="10800000" flipV="1">
            <a:off x="1048388" y="98182"/>
            <a:ext cx="7926784" cy="107506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PT" sz="2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PT" sz="16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alt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	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</a:t>
            </a:r>
          </a:p>
        </p:txBody>
      </p:sp>
      <p:pic>
        <p:nvPicPr>
          <p:cNvPr id="15363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039" y="101320"/>
            <a:ext cx="10287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3">
            <a:extLst>
              <a:ext uri="{FF2B5EF4-FFF2-40B4-BE49-F238E27FC236}">
                <a16:creationId xmlns:a16="http://schemas.microsoft.com/office/drawing/2014/main" id="{0961415E-C4D9-4DB9-C833-4B77EF7E03A2}"/>
              </a:ext>
            </a:extLst>
          </p:cNvPr>
          <p:cNvSpPr txBox="1">
            <a:spLocks/>
          </p:cNvSpPr>
          <p:nvPr/>
        </p:nvSpPr>
        <p:spPr>
          <a:xfrm>
            <a:off x="-166517" y="361301"/>
            <a:ext cx="8396714" cy="5885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Dosis" panose="02010503020202060003" pitchFamily="2" charset="0"/>
                <a:ea typeface="+mj-ea"/>
                <a:cs typeface="+mj-cs"/>
              </a:defRPr>
            </a:lvl1pPr>
          </a:lstStyle>
          <a:p>
            <a:pPr algn="ctr"/>
            <a:endParaRPr lang="en-US" sz="24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algn="ctr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002060"/>
                </a:solidFill>
                <a:latin typeface="Calibri Light" panose="020F0302020204030204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Build strategic relationships</a:t>
            </a:r>
            <a:endParaRPr lang="en-US" sz="2400" dirty="0">
              <a:solidFill>
                <a:srgbClr val="002060"/>
              </a:solidFill>
              <a:latin typeface="Calibri Light" panose="020F0302020204030204" pitchFamily="34" charset="0"/>
              <a:ea typeface="MS PGothic" panose="020B0600070205080204" pitchFamily="34" charset="-128"/>
              <a:cs typeface="Calibri Light" panose="020F0302020204030204" pitchFamily="34" charset="0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3F940543-F31E-7BC1-50F9-B49A57DC5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3938" y="3672703"/>
            <a:ext cx="1384902" cy="1208107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0C0F8332-F52D-55E4-CFED-75752E7DFC17}"/>
              </a:ext>
            </a:extLst>
          </p:cNvPr>
          <p:cNvSpPr txBox="1"/>
          <p:nvPr/>
        </p:nvSpPr>
        <p:spPr>
          <a:xfrm>
            <a:off x="268123" y="1348294"/>
            <a:ext cx="8166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Calibri Light" panose="020F0302020204030204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Across compliance chain ↔  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Calibri Light" panose="020F0302020204030204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across </a:t>
            </a:r>
            <a:r>
              <a:rPr lang="en-US" sz="24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national, regional and local level </a:t>
            </a:r>
            <a:r>
              <a:rPr lang="en-US" sz="2400" dirty="0">
                <a:solidFill>
                  <a:srgbClr val="002060"/>
                </a:solidFill>
                <a:latin typeface="Calibri Light" panose="020F0302020204030204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↔</a:t>
            </a:r>
            <a:r>
              <a:rPr lang="en-US" sz="24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</a:t>
            </a:r>
            <a:r>
              <a:rPr lang="en-US" sz="24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across </a:t>
            </a:r>
            <a:r>
              <a:rPr lang="en-US" sz="2400" dirty="0">
                <a:solidFill>
                  <a:srgbClr val="002060"/>
                </a:solidFill>
                <a:latin typeface="Calibri Light" panose="020F0302020204030204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thematic areas </a:t>
            </a:r>
            <a:endParaRPr lang="pt-PT" sz="2400" dirty="0">
              <a:solidFill>
                <a:srgbClr val="002060"/>
              </a:solidFill>
            </a:endParaRP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88431087-9626-99A9-3F4B-6CC5A5A8F0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1744" y="2199915"/>
            <a:ext cx="1304133" cy="608749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C468F741-D83D-8641-EDCF-85F3D5FF1D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3272" y="5067295"/>
            <a:ext cx="1293847" cy="1249537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B852F396-F3E6-E1CF-DF1B-3F437C2AA38C}"/>
              </a:ext>
            </a:extLst>
          </p:cNvPr>
          <p:cNvSpPr txBox="1"/>
          <p:nvPr/>
        </p:nvSpPr>
        <p:spPr>
          <a:xfrm>
            <a:off x="335921" y="2208309"/>
            <a:ext cx="7042341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 Networks (IMPEL/</a:t>
            </a:r>
            <a:r>
              <a:rPr lang="en-US" sz="2400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EnviCrimeNet</a:t>
            </a:r>
            <a:r>
              <a:rPr lang="en-US" sz="24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/ENPE/EUFJE)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kern="0" dirty="0">
                <a:solidFill>
                  <a:srgbClr val="1F497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MoU – Systematic  cooperation and foster cooperation also at national level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kern="0" dirty="0">
                <a:solidFill>
                  <a:srgbClr val="1F497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Events to highlight case studies of good cooperation and best practice between permitters / inspectors, prosecutors, judges and police officers  and lessons  learnt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kern="0" dirty="0">
                <a:solidFill>
                  <a:srgbClr val="1F497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Participation in project working groups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0" kern="0" dirty="0">
              <a:solidFill>
                <a:srgbClr val="1F497D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European Commission and  other EU institutions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kern="0" dirty="0">
                <a:solidFill>
                  <a:srgbClr val="1F497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Framework Partnership Agreement  with European Commission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kern="0" dirty="0">
                <a:solidFill>
                  <a:srgbClr val="1F497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Participation in ECA Forum and meetings to discuss implementation topics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kern="0" dirty="0">
                <a:solidFill>
                  <a:srgbClr val="1F497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Contribution with practitioners’ views and feedback loop</a:t>
            </a:r>
            <a:endParaRPr lang="pt-PT" sz="2000" kern="0" dirty="0">
              <a:solidFill>
                <a:srgbClr val="1F497D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2CB0CCB9-E9AB-7D4C-4214-DA4B0AEB27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1289" y="2960037"/>
            <a:ext cx="1617815" cy="678935"/>
          </a:xfrm>
          <a:prstGeom prst="rect">
            <a:avLst/>
          </a:prstGeom>
        </p:spPr>
      </p:pic>
      <p:pic>
        <p:nvPicPr>
          <p:cNvPr id="20" name="Tijdelijke aanduiding voor inhoud 1">
            <a:extLst>
              <a:ext uri="{FF2B5EF4-FFF2-40B4-BE49-F238E27FC236}">
                <a16:creationId xmlns:a16="http://schemas.microsoft.com/office/drawing/2014/main" id="{AAE49DA8-6A5B-1951-9D2E-36F2F0DA20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61" y="187591"/>
            <a:ext cx="1341236" cy="92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39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>
          <a:xfrm>
            <a:off x="335921" y="1377312"/>
            <a:ext cx="82819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4" name="Title 1"/>
          <p:cNvSpPr txBox="1">
            <a:spLocks/>
          </p:cNvSpPr>
          <p:nvPr/>
        </p:nvSpPr>
        <p:spPr bwMode="auto">
          <a:xfrm rot="10800000" flipV="1">
            <a:off x="1048388" y="98182"/>
            <a:ext cx="7926784" cy="107506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PT" sz="2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PT" sz="16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alt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	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5" name="Retângulo 4"/>
          <p:cNvSpPr/>
          <p:nvPr/>
        </p:nvSpPr>
        <p:spPr>
          <a:xfrm>
            <a:off x="335921" y="16352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15363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039" y="101320"/>
            <a:ext cx="10287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168828" y="1095479"/>
            <a:ext cx="80918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MS PGothic" panose="020B0600070205080204" pitchFamily="34" charset="-128"/>
              <a:cs typeface="Calibri Light" panose="020F03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 Light" panose="020F0302020204030204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Engaging with IMPEL Member Countries</a:t>
            </a:r>
          </a:p>
        </p:txBody>
      </p:sp>
      <p:sp>
        <p:nvSpPr>
          <p:cNvPr id="2" name="Título 3">
            <a:extLst>
              <a:ext uri="{FF2B5EF4-FFF2-40B4-BE49-F238E27FC236}">
                <a16:creationId xmlns:a16="http://schemas.microsoft.com/office/drawing/2014/main" id="{0961415E-C4D9-4DB9-C833-4B77EF7E03A2}"/>
              </a:ext>
            </a:extLst>
          </p:cNvPr>
          <p:cNvSpPr txBox="1">
            <a:spLocks/>
          </p:cNvSpPr>
          <p:nvPr/>
        </p:nvSpPr>
        <p:spPr>
          <a:xfrm>
            <a:off x="408810" y="301803"/>
            <a:ext cx="8396714" cy="5885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Dosis" panose="02010503020202060003" pitchFamily="2" charset="0"/>
                <a:ea typeface="+mj-ea"/>
                <a:cs typeface="+mj-cs"/>
              </a:defRPr>
            </a:lvl1pPr>
          </a:lstStyle>
          <a:p>
            <a:pPr algn="ctr"/>
            <a:endParaRPr lang="en-US" sz="24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algn="ctr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002060"/>
                </a:solidFill>
                <a:latin typeface="Calibri Light" panose="020F0302020204030204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Build strategic relationships</a:t>
            </a:r>
            <a:endParaRPr lang="en-US" sz="2400" dirty="0">
              <a:solidFill>
                <a:srgbClr val="002060"/>
              </a:solidFill>
              <a:latin typeface="Calibri Light" panose="020F0302020204030204" pitchFamily="34" charset="0"/>
              <a:ea typeface="MS PGothic" panose="020B0600070205080204" pitchFamily="34" charset="-128"/>
              <a:cs typeface="Calibri Light" panose="020F0302020204030204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A888186-D100-D606-EF50-6B129E864324}"/>
              </a:ext>
            </a:extLst>
          </p:cNvPr>
          <p:cNvSpPr txBox="1"/>
          <p:nvPr/>
        </p:nvSpPr>
        <p:spPr>
          <a:xfrm>
            <a:off x="3471223" y="2354822"/>
            <a:ext cx="56727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en-US" sz="2000" kern="0" dirty="0">
              <a:solidFill>
                <a:srgbClr val="1F497D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kern="0" dirty="0">
                <a:solidFill>
                  <a:srgbClr val="1F497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Engagement meetings in IMPEL Member countries, with authorities to promote knowledge and involvement in IMPEL’s work and address our </a:t>
            </a:r>
            <a:r>
              <a:rPr lang="en-US" sz="2000" kern="0" dirty="0" err="1">
                <a:solidFill>
                  <a:srgbClr val="1F497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Members´needs</a:t>
            </a:r>
            <a:endParaRPr lang="en-US" sz="2000" kern="0" dirty="0">
              <a:solidFill>
                <a:srgbClr val="1F497D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0" kern="0" dirty="0">
              <a:solidFill>
                <a:srgbClr val="1F497D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kern="0" dirty="0">
                <a:solidFill>
                  <a:srgbClr val="1F497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Support events hosted by Member Countries to </a:t>
            </a:r>
            <a:r>
              <a:rPr lang="en-US" sz="2000" dirty="0">
                <a:solidFill>
                  <a:srgbClr val="1F497D"/>
                </a:solidFill>
                <a:latin typeface="Calibri Light" panose="020F0302020204030204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contribute to foster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 Light" panose="020F0302020204030204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cooperation </a:t>
            </a:r>
            <a:r>
              <a:rPr lang="en-US" sz="2000" kern="0" dirty="0">
                <a:solidFill>
                  <a:srgbClr val="1F497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with authorities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 Light" panose="020F0302020204030204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between countries and within countries</a:t>
            </a:r>
            <a:endParaRPr lang="pt-PT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Tijdelijke aanduiding voor inhoud 1">
            <a:extLst>
              <a:ext uri="{FF2B5EF4-FFF2-40B4-BE49-F238E27FC236}">
                <a16:creationId xmlns:a16="http://schemas.microsoft.com/office/drawing/2014/main" id="{FAA82D08-B63E-F2E0-60CF-87442D27C9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30" y="256392"/>
            <a:ext cx="1341236" cy="92442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B3DC77B-8762-3EDF-6C6F-B9E0062255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547" y="4959187"/>
            <a:ext cx="2934022" cy="104300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06EA552-C276-4D6F-6CBE-F2ED2E22A4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6678" y="4648314"/>
            <a:ext cx="1177884" cy="166474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AD8AFCF-E501-FA92-95FD-28F60863B2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547" y="2873215"/>
            <a:ext cx="3175178" cy="114882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1C24EA3-D1C0-544B-20B0-AE5D5432BE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29" y="2429018"/>
            <a:ext cx="828746" cy="1210057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4152567F-4A77-0FF4-33F4-8DA0A3ACDA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165" y="2424446"/>
            <a:ext cx="815360" cy="1205602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A738F013-DA19-0695-A30B-10188E3E79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03757" y="2478435"/>
            <a:ext cx="800376" cy="1148825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BC68971C-B1E2-02F9-CD65-C44CF74A73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88290" y="2454485"/>
            <a:ext cx="912564" cy="117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315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>
          <a:xfrm>
            <a:off x="335921" y="1377312"/>
            <a:ext cx="82819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4" name="Title 1"/>
          <p:cNvSpPr txBox="1">
            <a:spLocks/>
          </p:cNvSpPr>
          <p:nvPr/>
        </p:nvSpPr>
        <p:spPr bwMode="auto">
          <a:xfrm rot="10800000" flipV="1">
            <a:off x="1048388" y="98182"/>
            <a:ext cx="7926784" cy="107506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PT" sz="2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PT" sz="16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alt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	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5" name="Retângulo 4"/>
          <p:cNvSpPr/>
          <p:nvPr/>
        </p:nvSpPr>
        <p:spPr>
          <a:xfrm>
            <a:off x="335921" y="16352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15363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039" y="101320"/>
            <a:ext cx="10287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168828" y="1095479"/>
            <a:ext cx="8091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MS PGothic" panose="020B0600070205080204" pitchFamily="34" charset="-128"/>
              <a:cs typeface="Calibri Light" panose="020F03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 Light" panose="020F0302020204030204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IMPEL National Network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 Light" panose="020F0302020204030204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compliance chain authorities working together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 pitchFamily="34" charset="0"/>
              <a:ea typeface="MS PGothic" panose="020B0600070205080204" pitchFamily="34" charset="-128"/>
              <a:cs typeface="Calibri Light" panose="020F0302020204030204" pitchFamily="34" charset="0"/>
            </a:endParaRPr>
          </a:p>
        </p:txBody>
      </p:sp>
      <p:sp>
        <p:nvSpPr>
          <p:cNvPr id="2" name="Título 3">
            <a:extLst>
              <a:ext uri="{FF2B5EF4-FFF2-40B4-BE49-F238E27FC236}">
                <a16:creationId xmlns:a16="http://schemas.microsoft.com/office/drawing/2014/main" id="{0961415E-C4D9-4DB9-C833-4B77EF7E03A2}"/>
              </a:ext>
            </a:extLst>
          </p:cNvPr>
          <p:cNvSpPr txBox="1">
            <a:spLocks/>
          </p:cNvSpPr>
          <p:nvPr/>
        </p:nvSpPr>
        <p:spPr>
          <a:xfrm>
            <a:off x="408810" y="301803"/>
            <a:ext cx="8396714" cy="5885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Dosis" panose="02010503020202060003" pitchFamily="2" charset="0"/>
                <a:ea typeface="+mj-ea"/>
                <a:cs typeface="+mj-cs"/>
              </a:defRPr>
            </a:lvl1pPr>
          </a:lstStyle>
          <a:p>
            <a:pPr algn="ctr"/>
            <a:endParaRPr lang="en-US" sz="24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algn="ctr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002060"/>
                </a:solidFill>
                <a:latin typeface="Calibri Light" panose="020F0302020204030204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Build strategic relationships</a:t>
            </a:r>
            <a:endParaRPr lang="en-US" sz="2400" dirty="0">
              <a:solidFill>
                <a:srgbClr val="002060"/>
              </a:solidFill>
              <a:latin typeface="Calibri Light" panose="020F0302020204030204" pitchFamily="34" charset="0"/>
              <a:ea typeface="MS PGothic" panose="020B0600070205080204" pitchFamily="34" charset="-128"/>
              <a:cs typeface="Calibri Light" panose="020F0302020204030204" pitchFamily="34" charset="0"/>
            </a:endParaRPr>
          </a:p>
        </p:txBody>
      </p:sp>
      <p:pic>
        <p:nvPicPr>
          <p:cNvPr id="16" name="Picture 3" descr="K:\Fotos\2016_1ª Conferência Rede Nacional IMPEL\IMG_0087.JPG">
            <a:extLst>
              <a:ext uri="{FF2B5EF4-FFF2-40B4-BE49-F238E27FC236}">
                <a16:creationId xmlns:a16="http://schemas.microsoft.com/office/drawing/2014/main" id="{EA39F407-9648-DD27-46B5-459A0071C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68" y="2553730"/>
            <a:ext cx="2100135" cy="129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9A888186-D100-D606-EF50-6B129E864324}"/>
              </a:ext>
            </a:extLst>
          </p:cNvPr>
          <p:cNvSpPr txBox="1"/>
          <p:nvPr/>
        </p:nvSpPr>
        <p:spPr>
          <a:xfrm>
            <a:off x="3027962" y="2586288"/>
            <a:ext cx="567277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Best  national  representation and  </a:t>
            </a:r>
            <a:r>
              <a:rPr lang="en-US" sz="2000" kern="0" dirty="0">
                <a:solidFill>
                  <a:srgbClr val="1F497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multi-agency team 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contributions under IMPEL Projects and coordination of inter(national) projects, hosting events;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0" kern="0" dirty="0">
              <a:solidFill>
                <a:srgbClr val="1F497D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kern="0" dirty="0">
                <a:solidFill>
                  <a:srgbClr val="1F497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Monitor the work, promoting  analysis and formulation of proposals and its implementation (strategic group)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0" kern="0" dirty="0">
              <a:solidFill>
                <a:srgbClr val="1F497D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kern="0" dirty="0">
                <a:solidFill>
                  <a:srgbClr val="1F497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Spread the most relevant work (annual conference) and annual public report</a:t>
            </a:r>
            <a:endParaRPr lang="pt-PT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Tijdelijke aanduiding voor inhoud 1">
            <a:extLst>
              <a:ext uri="{FF2B5EF4-FFF2-40B4-BE49-F238E27FC236}">
                <a16:creationId xmlns:a16="http://schemas.microsoft.com/office/drawing/2014/main" id="{FAA82D08-B63E-F2E0-60CF-87442D27C9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30" y="256392"/>
            <a:ext cx="1341236" cy="924428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3E9E965-1E5C-B950-ABE1-3D406B86F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44" y="4325225"/>
            <a:ext cx="1755644" cy="198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9462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>
          <a:xfrm>
            <a:off x="335921" y="1377312"/>
            <a:ext cx="82819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4" name="Title 1"/>
          <p:cNvSpPr txBox="1">
            <a:spLocks/>
          </p:cNvSpPr>
          <p:nvPr/>
        </p:nvSpPr>
        <p:spPr bwMode="auto">
          <a:xfrm rot="10800000" flipV="1">
            <a:off x="1048388" y="98182"/>
            <a:ext cx="7926784" cy="107506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PT" sz="2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PT" sz="16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alt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	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5" name="Retângulo 4"/>
          <p:cNvSpPr/>
          <p:nvPr/>
        </p:nvSpPr>
        <p:spPr>
          <a:xfrm>
            <a:off x="335921" y="16352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15363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039" y="101320"/>
            <a:ext cx="10287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259605" y="1230829"/>
            <a:ext cx="75444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MS PGothic" panose="020B0600070205080204" pitchFamily="34" charset="-128"/>
              <a:cs typeface="Calibri Light" panose="020F03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 pitchFamily="34" charset="0"/>
              <a:ea typeface="MS PGothic" panose="020B0600070205080204" pitchFamily="34" charset="-128"/>
              <a:cs typeface="Calibri Light" panose="020F0302020204030204" pitchFamily="34" charset="0"/>
            </a:endParaRPr>
          </a:p>
        </p:txBody>
      </p:sp>
      <p:sp>
        <p:nvSpPr>
          <p:cNvPr id="2" name="Título 3">
            <a:extLst>
              <a:ext uri="{FF2B5EF4-FFF2-40B4-BE49-F238E27FC236}">
                <a16:creationId xmlns:a16="http://schemas.microsoft.com/office/drawing/2014/main" id="{0961415E-C4D9-4DB9-C833-4B77EF7E03A2}"/>
              </a:ext>
            </a:extLst>
          </p:cNvPr>
          <p:cNvSpPr txBox="1">
            <a:spLocks/>
          </p:cNvSpPr>
          <p:nvPr/>
        </p:nvSpPr>
        <p:spPr>
          <a:xfrm>
            <a:off x="18506" y="397855"/>
            <a:ext cx="8396714" cy="5885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Dosis" panose="02010503020202060003" pitchFamily="2" charset="0"/>
                <a:ea typeface="+mj-ea"/>
                <a:cs typeface="+mj-cs"/>
              </a:defRPr>
            </a:lvl1pPr>
          </a:lstStyle>
          <a:p>
            <a:pPr algn="ctr"/>
            <a:endParaRPr lang="en-US" sz="24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algn="ctr">
              <a:spcAft>
                <a:spcPts val="600"/>
              </a:spcAft>
            </a:pPr>
            <a:r>
              <a:rPr lang="en-US" sz="2400" dirty="0">
                <a:solidFill>
                  <a:srgbClr val="002060"/>
                </a:solidFill>
                <a:latin typeface="Calibri Light" panose="020F0302020204030204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Develop and </a:t>
            </a:r>
            <a:r>
              <a:rPr lang="en-US" sz="2400" b="1" dirty="0">
                <a:solidFill>
                  <a:srgbClr val="002060"/>
                </a:solidFill>
                <a:latin typeface="Calibri Light" panose="020F0302020204030204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build capacity </a:t>
            </a:r>
            <a:r>
              <a:rPr lang="en-US" sz="2400" dirty="0">
                <a:solidFill>
                  <a:srgbClr val="002060"/>
                </a:solidFill>
                <a:latin typeface="Calibri Light" panose="020F0302020204030204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in agencies and authorities </a:t>
            </a:r>
          </a:p>
          <a:p>
            <a:pPr marL="285750" algn="ctr">
              <a:spcAft>
                <a:spcPts val="600"/>
              </a:spcAft>
            </a:pPr>
            <a:r>
              <a:rPr lang="en-US" sz="2400" dirty="0">
                <a:solidFill>
                  <a:srgbClr val="002060"/>
                </a:solidFill>
                <a:latin typeface="Calibri Light" panose="020F0302020204030204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(Tools/</a:t>
            </a:r>
            <a:r>
              <a:rPr lang="en-US" sz="2400" dirty="0" err="1">
                <a:solidFill>
                  <a:srgbClr val="002060"/>
                </a:solidFill>
                <a:latin typeface="Calibri Light" panose="020F0302020204030204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Guidances</a:t>
            </a:r>
            <a:r>
              <a:rPr lang="en-US" sz="2400" dirty="0">
                <a:solidFill>
                  <a:srgbClr val="002060"/>
                </a:solidFill>
                <a:latin typeface="Calibri Light" panose="020F0302020204030204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, just some examples) 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8B418C4-2E3E-7315-8210-DC8CCFEA0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06" y="3498262"/>
            <a:ext cx="4525269" cy="1599697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30B7600F-BDB9-705D-0A67-8F0BA440B5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96" y="1693329"/>
            <a:ext cx="4548575" cy="165577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DA0FE7A-25B8-60B0-28F3-ECB02246DF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9287" y="1874483"/>
            <a:ext cx="793875" cy="106058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03015EC-49D6-D690-C63F-9EFBBDBCA9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2286" y="1882622"/>
            <a:ext cx="732884" cy="1060587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61CF26CF-731A-480B-BCC1-7B3B2637E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605" y="5222765"/>
            <a:ext cx="4361910" cy="153705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8D1028EC-839D-15E6-D686-51A67F8DD5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6224" y="5455079"/>
            <a:ext cx="1298556" cy="833287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4C6824F4-60CE-6A5A-7688-1C7BD42CB2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07921" y="3465935"/>
            <a:ext cx="3791318" cy="1632024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51FF1901-DCB8-1D53-0934-340C45F868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79534" y="3907667"/>
            <a:ext cx="1045284" cy="695087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41882A65-423B-10C8-8E13-CA204C3052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83704" y="5120665"/>
            <a:ext cx="3915535" cy="176897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77494E2-1766-2542-A2E3-C4D83323D45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24214" y="1807267"/>
            <a:ext cx="4256802" cy="1540172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2C8A8249-DF80-5272-73EE-6A00A6571AF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30534" y="1722480"/>
            <a:ext cx="785570" cy="1147015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D1FBC34E-30EF-29F4-2434-12D58BF511E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3311" y="1866279"/>
            <a:ext cx="1547224" cy="1010963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CB081614-6E76-5B99-0D54-6BA92C86106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44435" y="3866558"/>
            <a:ext cx="1435701" cy="627020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799BE6E8-8DA0-9B50-41CA-3F4BB0D1033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16104" y="1853785"/>
            <a:ext cx="704892" cy="1023112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C5944F63-4A1B-FD8D-7752-53AFB5DC414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65637" y="5216455"/>
            <a:ext cx="935369" cy="1342588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9EF36FF3-C444-D098-7B83-85786347542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220183" y="1872371"/>
            <a:ext cx="704892" cy="101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190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>
          <a:xfrm>
            <a:off x="335921" y="1377312"/>
            <a:ext cx="82819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4" name="Title 1"/>
          <p:cNvSpPr txBox="1">
            <a:spLocks/>
          </p:cNvSpPr>
          <p:nvPr/>
        </p:nvSpPr>
        <p:spPr bwMode="auto">
          <a:xfrm rot="10800000" flipV="1">
            <a:off x="1048388" y="98182"/>
            <a:ext cx="7926784" cy="107506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PT" sz="2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PT" sz="16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alt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	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5" name="Retângulo 4"/>
          <p:cNvSpPr/>
          <p:nvPr/>
        </p:nvSpPr>
        <p:spPr>
          <a:xfrm>
            <a:off x="335921" y="16352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15363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039" y="101320"/>
            <a:ext cx="10287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259605" y="1230829"/>
            <a:ext cx="75444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MS PGothic" panose="020B0600070205080204" pitchFamily="34" charset="-128"/>
              <a:cs typeface="Calibri Light" panose="020F03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 pitchFamily="34" charset="0"/>
              <a:ea typeface="MS PGothic" panose="020B0600070205080204" pitchFamily="34" charset="-128"/>
              <a:cs typeface="Calibri Light" panose="020F0302020204030204" pitchFamily="34" charset="0"/>
            </a:endParaRPr>
          </a:p>
        </p:txBody>
      </p:sp>
      <p:sp>
        <p:nvSpPr>
          <p:cNvPr id="2" name="Título 3">
            <a:extLst>
              <a:ext uri="{FF2B5EF4-FFF2-40B4-BE49-F238E27FC236}">
                <a16:creationId xmlns:a16="http://schemas.microsoft.com/office/drawing/2014/main" id="{0961415E-C4D9-4DB9-C833-4B77EF7E03A2}"/>
              </a:ext>
            </a:extLst>
          </p:cNvPr>
          <p:cNvSpPr txBox="1">
            <a:spLocks/>
          </p:cNvSpPr>
          <p:nvPr/>
        </p:nvSpPr>
        <p:spPr>
          <a:xfrm>
            <a:off x="18506" y="397855"/>
            <a:ext cx="8396714" cy="5885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Dosis" panose="02010503020202060003" pitchFamily="2" charset="0"/>
                <a:ea typeface="+mj-ea"/>
                <a:cs typeface="+mj-cs"/>
              </a:defRPr>
            </a:lvl1pPr>
          </a:lstStyle>
          <a:p>
            <a:pPr algn="ctr"/>
            <a:endParaRPr lang="en-US" sz="24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algn="ctr">
              <a:spcAft>
                <a:spcPts val="600"/>
              </a:spcAft>
            </a:pPr>
            <a:r>
              <a:rPr lang="en-US" sz="2400" dirty="0">
                <a:solidFill>
                  <a:srgbClr val="002060"/>
                </a:solidFill>
                <a:latin typeface="Calibri Light" panose="020F0302020204030204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Develop and </a:t>
            </a:r>
            <a:r>
              <a:rPr lang="en-US" sz="2400" b="1" dirty="0">
                <a:solidFill>
                  <a:srgbClr val="002060"/>
                </a:solidFill>
                <a:latin typeface="Calibri Light" panose="020F0302020204030204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build capacity </a:t>
            </a:r>
            <a:r>
              <a:rPr lang="en-US" sz="2400" dirty="0">
                <a:solidFill>
                  <a:srgbClr val="002060"/>
                </a:solidFill>
                <a:latin typeface="Calibri Light" panose="020F0302020204030204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in agencies and authorities </a:t>
            </a:r>
          </a:p>
          <a:p>
            <a:pPr marL="285750" algn="ctr">
              <a:spcAft>
                <a:spcPts val="600"/>
              </a:spcAft>
            </a:pPr>
            <a:r>
              <a:rPr lang="en-US" sz="2400" dirty="0">
                <a:solidFill>
                  <a:srgbClr val="002060"/>
                </a:solidFill>
                <a:latin typeface="Calibri Light" panose="020F0302020204030204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(Conferences/Seminars/webinars) </a:t>
            </a:r>
          </a:p>
        </p:txBody>
      </p:sp>
      <p:sp>
        <p:nvSpPr>
          <p:cNvPr id="24" name="CasellaDiTesto 27">
            <a:extLst>
              <a:ext uri="{FF2B5EF4-FFF2-40B4-BE49-F238E27FC236}">
                <a16:creationId xmlns:a16="http://schemas.microsoft.com/office/drawing/2014/main" id="{128DC3D7-4703-5830-B6F0-64E33AC3E61D}"/>
              </a:ext>
            </a:extLst>
          </p:cNvPr>
          <p:cNvSpPr txBox="1"/>
          <p:nvPr/>
        </p:nvSpPr>
        <p:spPr>
          <a:xfrm>
            <a:off x="7446062" y="6570738"/>
            <a:ext cx="1457418" cy="391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err="1">
                <a:solidFill>
                  <a:schemeClr val="bg1"/>
                </a:solidFill>
              </a:rPr>
              <a:t>Handbook</a:t>
            </a:r>
            <a:r>
              <a:rPr lang="it-IT" sz="1400" b="1" dirty="0">
                <a:solidFill>
                  <a:schemeClr val="bg1"/>
                </a:solidFill>
              </a:rPr>
              <a:t> on </a:t>
            </a:r>
            <a:r>
              <a:rPr lang="it-IT" sz="1400" b="1" dirty="0" err="1">
                <a:solidFill>
                  <a:schemeClr val="bg1"/>
                </a:solidFill>
              </a:rPr>
              <a:t>monitoring</a:t>
            </a:r>
            <a:r>
              <a:rPr lang="it-IT" sz="1400" b="1" dirty="0">
                <a:solidFill>
                  <a:schemeClr val="bg1"/>
                </a:solidFill>
              </a:rPr>
              <a:t> </a:t>
            </a:r>
            <a:r>
              <a:rPr lang="it-IT" sz="1400" b="1" dirty="0" err="1">
                <a:solidFill>
                  <a:schemeClr val="bg1"/>
                </a:solidFill>
              </a:rPr>
              <a:t>from</a:t>
            </a:r>
            <a:r>
              <a:rPr lang="it-IT" sz="1400" b="1" dirty="0">
                <a:solidFill>
                  <a:schemeClr val="bg1"/>
                </a:solidFill>
              </a:rPr>
              <a:t> </a:t>
            </a:r>
            <a:r>
              <a:rPr lang="it-IT" sz="1400" b="1" dirty="0" err="1">
                <a:solidFill>
                  <a:schemeClr val="bg1"/>
                </a:solidFill>
              </a:rPr>
              <a:t>large</a:t>
            </a:r>
            <a:r>
              <a:rPr lang="it-IT" sz="1400" b="1" dirty="0">
                <a:solidFill>
                  <a:schemeClr val="bg1"/>
                </a:solidFill>
              </a:rPr>
              <a:t> </a:t>
            </a:r>
            <a:r>
              <a:rPr lang="it-IT" sz="1400" b="1" dirty="0" err="1">
                <a:solidFill>
                  <a:schemeClr val="bg1"/>
                </a:solidFill>
              </a:rPr>
              <a:t>vessels</a:t>
            </a:r>
            <a:endParaRPr lang="it-IT" sz="1400" b="1" dirty="0">
              <a:solidFill>
                <a:schemeClr val="bg1"/>
              </a:solidFill>
            </a:endParaRPr>
          </a:p>
        </p:txBody>
      </p:sp>
      <p:grpSp>
        <p:nvGrpSpPr>
          <p:cNvPr id="28" name="Groupe 3">
            <a:extLst>
              <a:ext uri="{FF2B5EF4-FFF2-40B4-BE49-F238E27FC236}">
                <a16:creationId xmlns:a16="http://schemas.microsoft.com/office/drawing/2014/main" id="{881025DA-A481-EB5F-AADE-C1855F8ABA05}"/>
              </a:ext>
            </a:extLst>
          </p:cNvPr>
          <p:cNvGrpSpPr/>
          <p:nvPr/>
        </p:nvGrpSpPr>
        <p:grpSpPr>
          <a:xfrm>
            <a:off x="739158" y="3429000"/>
            <a:ext cx="2992014" cy="1521373"/>
            <a:chOff x="913021" y="212269"/>
            <a:chExt cx="10368793" cy="6543412"/>
          </a:xfrm>
        </p:grpSpPr>
        <p:grpSp>
          <p:nvGrpSpPr>
            <p:cNvPr id="30" name="Groupe 4">
              <a:extLst>
                <a:ext uri="{FF2B5EF4-FFF2-40B4-BE49-F238E27FC236}">
                  <a16:creationId xmlns:a16="http://schemas.microsoft.com/office/drawing/2014/main" id="{54648774-6FB2-2C17-697D-6EB16CC69778}"/>
                </a:ext>
              </a:extLst>
            </p:cNvPr>
            <p:cNvGrpSpPr/>
            <p:nvPr/>
          </p:nvGrpSpPr>
          <p:grpSpPr>
            <a:xfrm>
              <a:off x="913021" y="212269"/>
              <a:ext cx="10368793" cy="6543412"/>
              <a:chOff x="913021" y="212269"/>
              <a:chExt cx="10368793" cy="6543412"/>
            </a:xfrm>
          </p:grpSpPr>
          <p:grpSp>
            <p:nvGrpSpPr>
              <p:cNvPr id="33" name="Groupe 8">
                <a:extLst>
                  <a:ext uri="{FF2B5EF4-FFF2-40B4-BE49-F238E27FC236}">
                    <a16:creationId xmlns:a16="http://schemas.microsoft.com/office/drawing/2014/main" id="{84E506D9-B050-4690-7E4C-5847248182E3}"/>
                  </a:ext>
                </a:extLst>
              </p:cNvPr>
              <p:cNvGrpSpPr/>
              <p:nvPr/>
            </p:nvGrpSpPr>
            <p:grpSpPr>
              <a:xfrm>
                <a:off x="913021" y="212269"/>
                <a:ext cx="10368793" cy="6543412"/>
                <a:chOff x="704675" y="385894"/>
                <a:chExt cx="10368793" cy="6543412"/>
              </a:xfrm>
            </p:grpSpPr>
            <p:pic>
              <p:nvPicPr>
                <p:cNvPr id="35" name="Image 10">
                  <a:extLst>
                    <a:ext uri="{FF2B5EF4-FFF2-40B4-BE49-F238E27FC236}">
                      <a16:creationId xmlns:a16="http://schemas.microsoft.com/office/drawing/2014/main" id="{0D340A26-3643-D3B7-9DD3-1C9E1C95439E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04675" y="385894"/>
                  <a:ext cx="10368793" cy="6543412"/>
                </a:xfrm>
                <a:prstGeom prst="rect">
                  <a:avLst/>
                </a:prstGeom>
              </p:spPr>
            </p:pic>
            <p:sp>
              <p:nvSpPr>
                <p:cNvPr id="36" name="Rectangle 13">
                  <a:extLst>
                    <a:ext uri="{FF2B5EF4-FFF2-40B4-BE49-F238E27FC236}">
                      <a16:creationId xmlns:a16="http://schemas.microsoft.com/office/drawing/2014/main" id="{672E4FF7-B957-B07F-3D0C-5964B1DAB3CE}"/>
                    </a:ext>
                  </a:extLst>
                </p:cNvPr>
                <p:cNvSpPr/>
                <p:nvPr/>
              </p:nvSpPr>
              <p:spPr>
                <a:xfrm>
                  <a:off x="704675" y="1671320"/>
                  <a:ext cx="3892725" cy="391160"/>
                </a:xfrm>
                <a:prstGeom prst="rect">
                  <a:avLst/>
                </a:prstGeom>
                <a:gradFill flip="none" rotWithShape="1">
                  <a:gsLst>
                    <a:gs pos="18000">
                      <a:srgbClr val="BAA7A4"/>
                    </a:gs>
                    <a:gs pos="0">
                      <a:srgbClr val="987D79">
                        <a:tint val="44500"/>
                        <a:satMod val="160000"/>
                      </a:srgbClr>
                    </a:gs>
                    <a:gs pos="100000">
                      <a:srgbClr val="987D79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Rectangle 14">
                  <a:extLst>
                    <a:ext uri="{FF2B5EF4-FFF2-40B4-BE49-F238E27FC236}">
                      <a16:creationId xmlns:a16="http://schemas.microsoft.com/office/drawing/2014/main" id="{D4C4F859-1FB3-C40E-2FA1-49FD27784578}"/>
                    </a:ext>
                  </a:extLst>
                </p:cNvPr>
                <p:cNvSpPr/>
                <p:nvPr/>
              </p:nvSpPr>
              <p:spPr>
                <a:xfrm>
                  <a:off x="739689" y="409576"/>
                  <a:ext cx="421640" cy="12380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Rectangle 15">
                  <a:extLst>
                    <a:ext uri="{FF2B5EF4-FFF2-40B4-BE49-F238E27FC236}">
                      <a16:creationId xmlns:a16="http://schemas.microsoft.com/office/drawing/2014/main" id="{ECA8DEC4-EEE8-06BC-8895-8761A393312A}"/>
                    </a:ext>
                  </a:extLst>
                </p:cNvPr>
                <p:cNvSpPr/>
                <p:nvPr/>
              </p:nvSpPr>
              <p:spPr>
                <a:xfrm>
                  <a:off x="1936087" y="973715"/>
                  <a:ext cx="392548" cy="6502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Rectangle 16">
                  <a:extLst>
                    <a:ext uri="{FF2B5EF4-FFF2-40B4-BE49-F238E27FC236}">
                      <a16:creationId xmlns:a16="http://schemas.microsoft.com/office/drawing/2014/main" id="{07118032-F1DE-2ACB-8B03-36247EF272F3}"/>
                    </a:ext>
                  </a:extLst>
                </p:cNvPr>
                <p:cNvSpPr/>
                <p:nvPr/>
              </p:nvSpPr>
              <p:spPr>
                <a:xfrm>
                  <a:off x="1194532" y="543560"/>
                  <a:ext cx="771253" cy="10926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11">
                <a:extLst>
                  <a:ext uri="{FF2B5EF4-FFF2-40B4-BE49-F238E27FC236}">
                    <a16:creationId xmlns:a16="http://schemas.microsoft.com/office/drawing/2014/main" id="{5F2BD980-4555-BEAA-5714-33199BEAA81A}"/>
                  </a:ext>
                </a:extLst>
              </p:cNvPr>
              <p:cNvSpPr/>
              <p:nvPr/>
            </p:nvSpPr>
            <p:spPr>
              <a:xfrm>
                <a:off x="8306360" y="248144"/>
                <a:ext cx="2942733" cy="239910"/>
              </a:xfrm>
              <a:prstGeom prst="rect">
                <a:avLst/>
              </a:prstGeom>
              <a:solidFill>
                <a:srgbClr val="DD05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pic>
          <p:nvPicPr>
            <p:cNvPr id="31" name="Image 6">
              <a:extLst>
                <a:ext uri="{FF2B5EF4-FFF2-40B4-BE49-F238E27FC236}">
                  <a16:creationId xmlns:a16="http://schemas.microsoft.com/office/drawing/2014/main" id="{33402C12-522C-82A4-D611-F14A0CCB6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2877" y="5159330"/>
              <a:ext cx="1785799" cy="127968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2" name="ZoneTexte 7">
              <a:extLst>
                <a:ext uri="{FF2B5EF4-FFF2-40B4-BE49-F238E27FC236}">
                  <a16:creationId xmlns:a16="http://schemas.microsoft.com/office/drawing/2014/main" id="{C2F5ADB8-5C27-CC01-C7F0-D3895131F25B}"/>
                </a:ext>
              </a:extLst>
            </p:cNvPr>
            <p:cNvSpPr txBox="1"/>
            <p:nvPr/>
          </p:nvSpPr>
          <p:spPr>
            <a:xfrm>
              <a:off x="7828621" y="6105967"/>
              <a:ext cx="3089471" cy="303133"/>
            </a:xfrm>
            <a:prstGeom prst="rect">
              <a:avLst/>
            </a:prstGeom>
            <a:solidFill>
              <a:srgbClr val="DC002E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Ministry for an </a:t>
              </a:r>
              <a:r>
                <a:rPr kumimoji="0" lang="fr-FR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ecological</a:t>
              </a: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Transition</a:t>
              </a:r>
            </a:p>
          </p:txBody>
        </p:sp>
      </p:grpSp>
      <p:pic>
        <p:nvPicPr>
          <p:cNvPr id="41" name="Imagem 40">
            <a:extLst>
              <a:ext uri="{FF2B5EF4-FFF2-40B4-BE49-F238E27FC236}">
                <a16:creationId xmlns:a16="http://schemas.microsoft.com/office/drawing/2014/main" id="{128B189E-0B8B-4F23-BAFD-EBAB751E0D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293" y="5078912"/>
            <a:ext cx="4234819" cy="1571915"/>
          </a:xfrm>
          <a:prstGeom prst="rect">
            <a:avLst/>
          </a:prstGeom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3FF62DDD-3E3B-4BA7-FEA5-CFF9CB1986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2576" y="5170861"/>
            <a:ext cx="1474287" cy="954936"/>
          </a:xfrm>
          <a:prstGeom prst="rect">
            <a:avLst/>
          </a:prstGeom>
        </p:spPr>
      </p:pic>
      <p:pic>
        <p:nvPicPr>
          <p:cNvPr id="47" name="Imagem 46">
            <a:extLst>
              <a:ext uri="{FF2B5EF4-FFF2-40B4-BE49-F238E27FC236}">
                <a16:creationId xmlns:a16="http://schemas.microsoft.com/office/drawing/2014/main" id="{BD2BD578-E54F-EF93-59AE-88C989A207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5112" y="1608701"/>
            <a:ext cx="3963645" cy="1408465"/>
          </a:xfrm>
          <a:prstGeom prst="rect">
            <a:avLst/>
          </a:prstGeom>
        </p:spPr>
      </p:pic>
      <p:pic>
        <p:nvPicPr>
          <p:cNvPr id="49" name="Imagem 48">
            <a:extLst>
              <a:ext uri="{FF2B5EF4-FFF2-40B4-BE49-F238E27FC236}">
                <a16:creationId xmlns:a16="http://schemas.microsoft.com/office/drawing/2014/main" id="{AA70BAB8-2939-15E0-FC40-DA8479EA65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1727" y="1954225"/>
            <a:ext cx="3247697" cy="523067"/>
          </a:xfrm>
          <a:prstGeom prst="rect">
            <a:avLst/>
          </a:prstGeom>
        </p:spPr>
      </p:pic>
      <p:pic>
        <p:nvPicPr>
          <p:cNvPr id="51" name="Imagem 50">
            <a:extLst>
              <a:ext uri="{FF2B5EF4-FFF2-40B4-BE49-F238E27FC236}">
                <a16:creationId xmlns:a16="http://schemas.microsoft.com/office/drawing/2014/main" id="{42183104-726C-A7A5-019B-5B3989A91A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76915" y="3406984"/>
            <a:ext cx="4180162" cy="1571915"/>
          </a:xfrm>
          <a:prstGeom prst="rect">
            <a:avLst/>
          </a:prstGeom>
        </p:spPr>
      </p:pic>
      <p:pic>
        <p:nvPicPr>
          <p:cNvPr id="53" name="Imagem 52">
            <a:extLst>
              <a:ext uri="{FF2B5EF4-FFF2-40B4-BE49-F238E27FC236}">
                <a16:creationId xmlns:a16="http://schemas.microsoft.com/office/drawing/2014/main" id="{88666EF4-9F8A-9D26-5058-7B4F381F94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28305" y="3183945"/>
            <a:ext cx="1243833" cy="1615367"/>
          </a:xfrm>
          <a:prstGeom prst="rect">
            <a:avLst/>
          </a:prstGeom>
        </p:spPr>
      </p:pic>
      <p:pic>
        <p:nvPicPr>
          <p:cNvPr id="55" name="Imagem 54">
            <a:extLst>
              <a:ext uri="{FF2B5EF4-FFF2-40B4-BE49-F238E27FC236}">
                <a16:creationId xmlns:a16="http://schemas.microsoft.com/office/drawing/2014/main" id="{48A60784-6DB5-B8BB-8D94-7D46CD10EF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76915" y="5082323"/>
            <a:ext cx="4028380" cy="1408466"/>
          </a:xfrm>
          <a:prstGeom prst="rect">
            <a:avLst/>
          </a:prstGeom>
        </p:spPr>
      </p:pic>
      <p:pic>
        <p:nvPicPr>
          <p:cNvPr id="57" name="Imagem 56">
            <a:extLst>
              <a:ext uri="{FF2B5EF4-FFF2-40B4-BE49-F238E27FC236}">
                <a16:creationId xmlns:a16="http://schemas.microsoft.com/office/drawing/2014/main" id="{8E77CE55-57FB-ADF5-B208-ABD2D0F87B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66124" y="5864869"/>
            <a:ext cx="1635502" cy="68988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3FFD405-9743-9B0B-8DCE-22A79BF9C30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2526" y="1688149"/>
            <a:ext cx="3805857" cy="134253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307BB81-E354-AE38-2B47-6BB88B5FD8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17574" y="1550591"/>
            <a:ext cx="1014095" cy="148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79385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8E15C512902BD408563BDF24DE68208" ma:contentTypeVersion="12" ma:contentTypeDescription="Crear nuevo documento." ma:contentTypeScope="" ma:versionID="9d90a427470fbfe9cefeb11326defc3b">
  <xsd:schema xmlns:xsd="http://www.w3.org/2001/XMLSchema" xmlns:xs="http://www.w3.org/2001/XMLSchema" xmlns:p="http://schemas.microsoft.com/office/2006/metadata/properties" xmlns:ns2="2feac71f-adf7-4525-be40-6f1a533aa150" xmlns:ns3="d16f8e75-3582-4a4c-b601-61fab13def49" targetNamespace="http://schemas.microsoft.com/office/2006/metadata/properties" ma:root="true" ma:fieldsID="e54e3be727c891073608d782b06568d2" ns2:_="" ns3:_="">
    <xsd:import namespace="2feac71f-adf7-4525-be40-6f1a533aa150"/>
    <xsd:import namespace="d16f8e75-3582-4a4c-b601-61fab13def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eac71f-adf7-4525-be40-6f1a533aa1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6f8e75-3582-4a4c-b601-61fab13def4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576BB3D-DCAD-40A2-94BE-79410AC094D7}">
  <ds:schemaRefs>
    <ds:schemaRef ds:uri="2feac71f-adf7-4525-be40-6f1a533aa150"/>
    <ds:schemaRef ds:uri="d16f8e75-3582-4a4c-b601-61fab13def49"/>
    <ds:schemaRef ds:uri="http://purl.org/dc/terms/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9573D2B-727F-458E-A4D1-B028E402023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1E67C16-F5F0-4ED0-B114-D697BE236E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eac71f-adf7-4525-be40-6f1a533aa150"/>
    <ds:schemaRef ds:uri="d16f8e75-3582-4a4c-b601-61fab13def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4097</TotalTime>
  <Words>1093</Words>
  <Application>Microsoft Office PowerPoint</Application>
  <PresentationFormat>Apresentação no Ecrã (4:3)</PresentationFormat>
  <Paragraphs>180</Paragraphs>
  <Slides>14</Slides>
  <Notes>13</Notes>
  <HiddenSlides>0</HiddenSlides>
  <MMClips>0</MMClips>
  <ScaleCrop>false</ScaleCrop>
  <HeadingPairs>
    <vt:vector size="8" baseType="variant">
      <vt:variant>
        <vt:lpstr>Tipos de letra usados</vt:lpstr>
      </vt:variant>
      <vt:variant>
        <vt:i4>8</vt:i4>
      </vt:variant>
      <vt:variant>
        <vt:lpstr>Tema</vt:lpstr>
      </vt:variant>
      <vt:variant>
        <vt:i4>2</vt:i4>
      </vt:variant>
      <vt:variant>
        <vt:lpstr>Servidores OLE incorporados</vt:lpstr>
      </vt:variant>
      <vt:variant>
        <vt:i4>1</vt:i4>
      </vt:variant>
      <vt:variant>
        <vt:lpstr>Títulos dos diapositivos</vt:lpstr>
      </vt:variant>
      <vt:variant>
        <vt:i4>14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Dosis</vt:lpstr>
      <vt:lpstr>PT Sans Narrow</vt:lpstr>
      <vt:lpstr>Times</vt:lpstr>
      <vt:lpstr>Wingdings</vt:lpstr>
      <vt:lpstr>Kantoorthema</vt:lpstr>
      <vt:lpstr>Custom Design</vt:lpstr>
      <vt:lpstr>Imagem de Mapa de Bits</vt:lpstr>
      <vt:lpstr>IMPEL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IMPEL</dc:title>
  <dc:creator>Nancy Isarin</dc:creator>
  <cp:lastModifiedBy>IGAMAOT</cp:lastModifiedBy>
  <cp:revision>90</cp:revision>
  <dcterms:created xsi:type="dcterms:W3CDTF">2015-11-17T21:34:48Z</dcterms:created>
  <dcterms:modified xsi:type="dcterms:W3CDTF">2023-02-06T14:53:48Z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0x010100B8E15C512902BD408563BDF24DE68208</vt:lpwstr>
  </property>
  <property fmtid="{D5CDD505-2E9C-101B-9397-08002B2CF9AE}" pid="3" name="Order">
    <vt:r8>1174600</vt:r8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</Properties>
</file>