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92" r:id="rId5"/>
    <p:sldId id="261" r:id="rId6"/>
    <p:sldId id="266" r:id="rId7"/>
    <p:sldId id="273" r:id="rId8"/>
    <p:sldId id="290" r:id="rId9"/>
    <p:sldId id="286" r:id="rId10"/>
    <p:sldId id="294" r:id="rId11"/>
    <p:sldId id="295" r:id="rId12"/>
    <p:sldId id="296" r:id="rId13"/>
    <p:sldId id="276" r:id="rId14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9" autoAdjust="0"/>
    <p:restoredTop sz="94660"/>
  </p:normalViewPr>
  <p:slideViewPr>
    <p:cSldViewPr>
      <p:cViewPr varScale="1">
        <p:scale>
          <a:sx n="82" d="100"/>
          <a:sy n="82" d="100"/>
        </p:scale>
        <p:origin x="71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724E5E-FDA1-4CF0-8B70-2AA8BCF8A26F}" type="datetimeFigureOut">
              <a:rPr lang="en-US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D773FB-CF07-4396-998F-0BC409A31FA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I want to introduce you to an organisation working for our profession at the continent scale</a:t>
            </a:r>
            <a:endParaRPr/>
          </a:p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7308B03-7518-42B6-98FF-9188E9F7E13B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All about our members. Started from initiative to offer cross-European recognition of professional titles. Grown massively from there.</a:t>
            </a:r>
            <a:endParaRPr/>
          </a:p>
          <a:p>
            <a:pPr>
              <a:defRPr/>
            </a:pPr>
            <a:r>
              <a:rPr lang="en-GB"/>
              <a:t>Latest member is Malta, who joined in early 2022.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You’ll note there’s a number of non-EU states shaded in blue and for our purposes this does not restrict us. Only issue is perhaps around ability to join EU Horizon Programme proposals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AD773FB-CF07-4396-998F-0BC409A31FA1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We are both Member and Partner of organisations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AD773FB-CF07-4396-998F-0BC409A31FA1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773FB-CF07-4396-998F-0BC409A31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 can leave it there and answer questions….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Or, if none immediately, I can add a few thoughts on the future. For Geoscience in Europe. And on EFG’s plans.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7308B03-7518-42B6-98FF-9188E9F7E13B}" type="slidenum">
              <a:rPr lang="en-GB"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714469" y="2130430"/>
            <a:ext cx="9563131" cy="137001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330797" y="3886205"/>
            <a:ext cx="8032403" cy="1718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43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523967" y="274643"/>
            <a:ext cx="7112032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827228" y="6538151"/>
            <a:ext cx="2783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  <a:defRPr/>
            </a:pPr>
            <a:r>
              <a:rPr lang="en-GB" sz="1200" b="1">
                <a:solidFill>
                  <a:schemeClr val="tx2"/>
                </a:solidFill>
                <a:latin typeface="Calibri Light"/>
                <a:ea typeface="Times New Roman"/>
                <a:cs typeface="Times New Roman"/>
              </a:rPr>
              <a:t>EAGE London Chapter - 27</a:t>
            </a:r>
            <a:r>
              <a:rPr lang="en-GB" sz="1200" b="1" baseline="30000">
                <a:solidFill>
                  <a:schemeClr val="tx2"/>
                </a:solidFill>
                <a:latin typeface="Calibri Light"/>
                <a:ea typeface="Times New Roman"/>
                <a:cs typeface="Times New Roman"/>
              </a:rPr>
              <a:t>th</a:t>
            </a:r>
            <a:r>
              <a:rPr lang="en-GB" sz="1200" b="1">
                <a:solidFill>
                  <a:schemeClr val="tx2"/>
                </a:solidFill>
                <a:latin typeface="Calibri Light"/>
                <a:ea typeface="Times New Roman"/>
                <a:cs typeface="Times New Roman"/>
              </a:rPr>
              <a:t> February 2020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827226" y="6538151"/>
            <a:ext cx="2783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  <a:defRPr/>
            </a:pPr>
            <a:r>
              <a:rPr lang="en-GB" sz="1200" b="1">
                <a:solidFill>
                  <a:schemeClr val="tx2"/>
                </a:solidFill>
                <a:latin typeface="Calibri Light"/>
                <a:ea typeface="Times New Roman"/>
                <a:cs typeface="Times New Roman"/>
              </a:rPr>
              <a:t>EAGE London Chapter - 27</a:t>
            </a:r>
            <a:r>
              <a:rPr lang="en-GB" sz="1200" b="1" baseline="30000">
                <a:solidFill>
                  <a:schemeClr val="tx2"/>
                </a:solidFill>
                <a:latin typeface="Calibri Light"/>
                <a:ea typeface="Times New Roman"/>
                <a:cs typeface="Times New Roman"/>
              </a:rPr>
              <a:t>th</a:t>
            </a:r>
            <a:r>
              <a:rPr lang="en-GB" sz="1200" b="1">
                <a:solidFill>
                  <a:schemeClr val="tx2"/>
                </a:solidFill>
                <a:latin typeface="Calibri Light"/>
                <a:ea typeface="Times New Roman"/>
                <a:cs typeface="Times New Roman"/>
              </a:rPr>
              <a:t> February 2020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2336B0-B8CF-4D4E-8778-DE5AE0A92088}" type="datetime1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BA72AC-A196-4A7D-AC53-FF39D3530084}" type="datetime1">
              <a:rPr lang="en-GB"/>
              <a:t>04/02/2023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5D2831-7EF3-43AE-8539-520FB0D57EC7}" type="datetime1">
              <a:rPr lang="en-GB"/>
              <a:t>04/02/2023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8C7429-7D92-4773-8E7A-75DA48479F15}" type="datetime1">
              <a:rPr lang="en-GB"/>
              <a:t>04/02/2023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0D098-3DD3-4102-A94A-D2B22AB39487}" type="datetime1">
              <a:rPr lang="en-GB"/>
              <a:t>04/02/2023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4EF13E-5EFC-4728-9000-0799551171D4}" type="datetime1">
              <a:rPr lang="en-GB"/>
              <a:t>04/02/2023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9947BC-B261-46E1-B54F-970088DAE0CE}" type="datetime1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CFA061-D18C-4BC7-A06C-501D042E5F04}" type="datetime1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28719" y="4406905"/>
            <a:ext cx="989756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19" y="2906713"/>
            <a:ext cx="989756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619219" y="1857369"/>
            <a:ext cx="4857784" cy="4268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58005" y="1857369"/>
            <a:ext cx="4724395" cy="4268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9221" y="1714488"/>
            <a:ext cx="4667283" cy="598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619221" y="2428872"/>
            <a:ext cx="4667283" cy="36972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62755" y="1714488"/>
            <a:ext cx="4819644" cy="5715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762755" y="2428869"/>
            <a:ext cx="4819644" cy="3697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523969" y="273050"/>
            <a:ext cx="3524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238744" y="273055"/>
            <a:ext cx="63436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523969" y="1435103"/>
            <a:ext cx="3524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E6252-8A73-4111-80EB-80CD3BA3E614}" type="datetimeFigureOut">
              <a:rPr lang="fr-FR"/>
              <a:t>04/02/2023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0C7603-2271-4B5E-82A0-28000EB93F79}" type="slidenum">
              <a:rPr lang="fr-BE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619220" y="274638"/>
            <a:ext cx="9963181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9220" y="1600205"/>
            <a:ext cx="99631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BE"/>
          </a:p>
        </p:txBody>
      </p:sp>
      <p:sp>
        <p:nvSpPr>
          <p:cNvPr id="13" name="Footer Placeholder 4"/>
          <p:cNvSpPr txBox="1"/>
          <p:nvPr userDrawn="1"/>
        </p:nvSpPr>
        <p:spPr bwMode="auto">
          <a:xfrm>
            <a:off x="7880920" y="63500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BE" sz="1100" b="1" i="0" u="none" strike="noStrike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EFG - </a:t>
            </a:r>
            <a:r>
              <a:rPr lang="en-US" sz="1100" b="1" i="0" u="none" strike="noStrike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The Voice of European Geologists</a:t>
            </a:r>
            <a:endParaRPr lang="fr-BE" sz="1100" b="1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5" name="Picture 3" descr="C:\Users\isabel\Documents\Logos\LOGO_FEG_800x422.jpg"/>
          <p:cNvPicPr>
            <a:picLocks noChangeAspect="1" noChangeArrowheads="1"/>
          </p:cNvPicPr>
          <p:nvPr userDrawn="1"/>
        </p:nvPicPr>
        <p:blipFill>
          <a:blip r:embed="rId13"/>
          <a:stretch/>
        </p:blipFill>
        <p:spPr bwMode="auto">
          <a:xfrm>
            <a:off x="10928548" y="6234035"/>
            <a:ext cx="1000100" cy="552555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01862" y="536840"/>
            <a:ext cx="598721" cy="36987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217000" y="1418169"/>
            <a:ext cx="521012" cy="51570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276660" y="2599360"/>
            <a:ext cx="384549" cy="45398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276662" y="3657122"/>
            <a:ext cx="428300" cy="40794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243128" y="4795211"/>
            <a:ext cx="466346" cy="4882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62575" y="5989411"/>
            <a:ext cx="676841" cy="3199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44BF06-0F82-4AFB-A05C-7F88AF18934F}" type="datetime1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3EA32F-81AD-4EFE-8918-3BBD796643A1}" type="datetimeFigureOut">
              <a:rPr lang="en-GB"/>
              <a:t>04/02/2023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FEB970-2C62-4F17-B5D2-45B9C5532BE4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0.png"/><Relationship Id="rId21" Type="http://schemas.openxmlformats.org/officeDocument/2006/relationships/image" Target="../media/image29.jpe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29" Type="http://schemas.openxmlformats.org/officeDocument/2006/relationships/image" Target="../media/image37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1.png"/><Relationship Id="rId15" Type="http://schemas.openxmlformats.org/officeDocument/2006/relationships/image" Target="../media/image23.jpeg"/><Relationship Id="rId23" Type="http://schemas.openxmlformats.org/officeDocument/2006/relationships/image" Target="../media/image31.jpg"/><Relationship Id="rId28" Type="http://schemas.openxmlformats.org/officeDocument/2006/relationships/image" Target="../media/image36.jpg"/><Relationship Id="rId10" Type="http://schemas.openxmlformats.org/officeDocument/2006/relationships/image" Target="../media/image18.jpg"/><Relationship Id="rId19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Going Green in Haarlem: Happy Earth Day! - expatsHaarle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-5366"/>
            <a:ext cx="12192000" cy="68687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" y="1412776"/>
            <a:ext cx="12191999" cy="1594622"/>
          </a:xfrm>
          <a:prstGeom prst="rect">
            <a:avLst/>
          </a:prstGeom>
          <a:solidFill>
            <a:srgbClr val="1F497D">
              <a:lumMod val="75000"/>
              <a:alpha val="50000"/>
            </a:srgbClr>
          </a:solidFill>
        </p:spPr>
        <p:txBody>
          <a:bodyPr wrap="square" tIns="180000" bIns="180000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latin typeface="Arial Nova"/>
                <a:ea typeface="Arial"/>
                <a:cs typeface="Arial"/>
              </a:rPr>
              <a:t>The European Federation of Geologists: </a:t>
            </a:r>
            <a:br>
              <a:rPr lang="en-US" sz="4000" b="1" dirty="0">
                <a:solidFill>
                  <a:prstClr val="white"/>
                </a:solidFill>
                <a:latin typeface="Arial Nova"/>
                <a:ea typeface="Arial"/>
                <a:cs typeface="Arial"/>
              </a:rPr>
            </a:br>
            <a:r>
              <a:rPr lang="en-US" sz="4000" b="1" dirty="0">
                <a:solidFill>
                  <a:prstClr val="white"/>
                </a:solidFill>
                <a:latin typeface="Arial Nova"/>
                <a:ea typeface="Arial"/>
                <a:cs typeface="Arial"/>
              </a:rPr>
              <a:t>The Voice of Professional Geologists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66799" y="3888149"/>
            <a:ext cx="10058400" cy="12026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it-IT" sz="3900" b="1" dirty="0">
                <a:solidFill>
                  <a:srgbClr val="FFFFFF"/>
                </a:solidFill>
              </a:rPr>
              <a:t>David Govoni</a:t>
            </a:r>
            <a:endParaRPr sz="3900" b="1" dirty="0"/>
          </a:p>
          <a:p>
            <a:pPr>
              <a:defRPr/>
            </a:pPr>
            <a:r>
              <a:rPr lang="it-IT" sz="2800" dirty="0" err="1">
                <a:solidFill>
                  <a:srgbClr val="FFFFFF"/>
                </a:solidFill>
              </a:rPr>
              <a:t>President</a:t>
            </a:r>
            <a:r>
              <a:rPr lang="it-IT" sz="2800" dirty="0">
                <a:solidFill>
                  <a:srgbClr val="FFFFFF"/>
                </a:solidFill>
              </a:rPr>
              <a:t> - </a:t>
            </a:r>
            <a:r>
              <a:rPr lang="it-IT" sz="2800" dirty="0" err="1">
                <a:solidFill>
                  <a:srgbClr val="FFFFFF"/>
                </a:solidFill>
              </a:rPr>
              <a:t>Elect</a:t>
            </a:r>
            <a:endParaRPr dirty="0"/>
          </a:p>
          <a:p>
            <a:pPr>
              <a:defRPr/>
            </a:pPr>
            <a:r>
              <a:rPr lang="en-GB" sz="2800" dirty="0">
                <a:solidFill>
                  <a:srgbClr val="FFFFFF"/>
                </a:solidFill>
              </a:rPr>
              <a:t>European Federation of Geologists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-19993" y="5493801"/>
            <a:ext cx="12192000" cy="926838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txBody>
          <a:bodyPr wrap="square" tIns="180000" bIns="180000" rtlCol="0" anchor="ctr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i="0" u="none" strike="noStrike" cap="none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z="2400" dirty="0" err="1"/>
              <a:t>Conference</a:t>
            </a:r>
            <a:r>
              <a:rPr lang="fr-FR" sz="2400" dirty="0"/>
              <a:t> EU </a:t>
            </a:r>
            <a:r>
              <a:rPr lang="fr-FR" sz="2400" dirty="0" err="1"/>
              <a:t>Infringement</a:t>
            </a:r>
            <a:r>
              <a:rPr lang="fr-FR" sz="2400" dirty="0"/>
              <a:t> </a:t>
            </a:r>
            <a:r>
              <a:rPr lang="fr-FR" sz="2400" dirty="0" err="1"/>
              <a:t>procedures</a:t>
            </a:r>
            <a:r>
              <a:rPr lang="fr-FR" sz="2400" dirty="0"/>
              <a:t> on non-compliant </a:t>
            </a:r>
            <a:r>
              <a:rPr lang="fr-FR" sz="2400" dirty="0" err="1"/>
              <a:t>Landfills</a:t>
            </a:r>
            <a:endParaRPr lang="fr-FR" sz="2400" dirty="0"/>
          </a:p>
          <a:p>
            <a:pPr>
              <a:defRPr/>
            </a:pPr>
            <a:r>
              <a:rPr lang="it-IT" sz="1800" b="1" cap="small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/>
              <a:t>The </a:t>
            </a:r>
            <a:r>
              <a:rPr lang="en-US" sz="2400" i="1" dirty="0"/>
              <a:t>modus operandi </a:t>
            </a:r>
            <a:r>
              <a:rPr lang="en-US" sz="2400" dirty="0"/>
              <a:t>for crisis resolution of Italy and the Carabinieri Corps</a:t>
            </a:r>
            <a:endParaRPr lang="it-IT" sz="2400" dirty="0"/>
          </a:p>
          <a:p>
            <a:pPr>
              <a:defRPr/>
            </a:pPr>
            <a:r>
              <a:rPr lang="en-GB" sz="2400" dirty="0"/>
              <a:t>European Parliament, </a:t>
            </a:r>
            <a:r>
              <a:rPr lang="en-GB" sz="2400" dirty="0" err="1"/>
              <a:t>Bruxelles</a:t>
            </a:r>
            <a:r>
              <a:rPr lang="en-GB" sz="2400" dirty="0"/>
              <a:t> – 7 February 2023 </a:t>
            </a:r>
            <a:endParaRPr dirty="0"/>
          </a:p>
        </p:txBody>
      </p:sp>
      <p:pic>
        <p:nvPicPr>
          <p:cNvPr id="8" name="Picture 7" descr="Text&#10;&#10;Description automatically generate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3748035" cy="7940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026" name="Picture 2" descr="Earth Views: Earth From Space Seen From The ISS - YouTube"/>
          <p:cNvPicPr>
            <a:picLocks noChangeAspect="1" noChangeArrowheads="1"/>
          </p:cNvPicPr>
          <p:nvPr/>
        </p:nvPicPr>
        <p:blipFill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 bwMode="auto">
          <a:xfrm>
            <a:off x="-9144" y="0"/>
            <a:ext cx="12191999" cy="68579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-168696" y="1561236"/>
            <a:ext cx="11847495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800"/>
              </a:spcAft>
              <a:buFont typeface="Wingdings"/>
              <a:buChar char="±"/>
              <a:defRPr/>
            </a:pPr>
            <a:r>
              <a:rPr lang="en-US" sz="2400" b="1" u="sng" dirty="0">
                <a:solidFill>
                  <a:schemeClr val="bg1"/>
                </a:solidFill>
                <a:latin typeface="Söhne"/>
              </a:rPr>
              <a:t>Share expertise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. I ask All Authorities and Representative Bodies in this room, listening in streaming or that will come across this presentation any time in the future to contact and involve </a:t>
            </a:r>
            <a:r>
              <a:rPr lang="en-US" sz="2400" b="1" dirty="0" err="1">
                <a:solidFill>
                  <a:schemeClr val="bg1"/>
                </a:solidFill>
                <a:latin typeface="Söhne"/>
              </a:rPr>
              <a:t>EFG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 in their activities. We are willing to collaborate in  Commissions or other Consultive bodies to share our expertise and learn from other’s experiences.</a:t>
            </a:r>
          </a:p>
          <a:p>
            <a:pPr marL="914400" lvl="1" indent="-457200">
              <a:spcAft>
                <a:spcPts val="800"/>
              </a:spcAft>
              <a:buFont typeface="Wingdings"/>
              <a:buChar char="±"/>
              <a:defRPr/>
            </a:pPr>
            <a:endParaRPr lang="en-US" sz="2400" b="1" dirty="0">
              <a:solidFill>
                <a:schemeClr val="bg1"/>
              </a:solidFill>
              <a:latin typeface="Söhne"/>
            </a:endParaRPr>
          </a:p>
          <a:p>
            <a:pPr marL="914400" lvl="1" indent="-457200">
              <a:spcAft>
                <a:spcPts val="800"/>
              </a:spcAft>
              <a:buFont typeface="Wingdings"/>
              <a:buChar char="±"/>
              <a:defRPr/>
            </a:pPr>
            <a:r>
              <a:rPr lang="en-US" sz="2400" b="1" u="sng" dirty="0">
                <a:solidFill>
                  <a:schemeClr val="bg1"/>
                </a:solidFill>
                <a:latin typeface="Söhne"/>
              </a:rPr>
              <a:t>Be a reference contact.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I ask all EU Country Authorities reached by this message to contact and engage discussion with </a:t>
            </a:r>
            <a:r>
              <a:rPr lang="en-US" sz="2400" b="1" dirty="0" err="1">
                <a:solidFill>
                  <a:schemeClr val="bg1"/>
                </a:solidFill>
                <a:latin typeface="Söhne"/>
              </a:rPr>
              <a:t>EFG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 National Association in their Country as a point of contact for reliable Expertise. In Italy I’m aware of the experience of Italy National Council of Geologists in Italy, I’m sure there are other ongoing examples.</a:t>
            </a: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endParaRPr lang="en-US" sz="2800" b="1" dirty="0">
              <a:solidFill>
                <a:schemeClr val="bg1"/>
              </a:solidFill>
              <a:latin typeface="Söhne"/>
            </a:endParaRP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r>
              <a:rPr lang="en-US" sz="2400" b="1" u="sng" dirty="0" err="1">
                <a:solidFill>
                  <a:schemeClr val="bg1"/>
                </a:solidFill>
                <a:latin typeface="Söhne"/>
              </a:rPr>
              <a:t>Evvectiveness</a:t>
            </a:r>
            <a:r>
              <a:rPr lang="en-US" sz="2400" b="1" u="sng" dirty="0">
                <a:solidFill>
                  <a:schemeClr val="bg1"/>
                </a:solidFill>
                <a:latin typeface="Söhne"/>
              </a:rPr>
              <a:t> of above points depends also on your help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52D6B2-1F2F-2DD2-1EC1-67411B67F34D}"/>
              </a:ext>
            </a:extLst>
          </p:cNvPr>
          <p:cNvGrpSpPr/>
          <p:nvPr/>
        </p:nvGrpSpPr>
        <p:grpSpPr bwMode="auto">
          <a:xfrm>
            <a:off x="1" y="0"/>
            <a:ext cx="12188951" cy="1323439"/>
            <a:chOff x="1" y="0"/>
            <a:chExt cx="12188951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396496-F30B-DA15-9A60-CA0A531BD3FE}"/>
                </a:ext>
              </a:extLst>
            </p:cNvPr>
            <p:cNvSpPr txBox="1"/>
            <p:nvPr/>
          </p:nvSpPr>
          <p:spPr bwMode="auto">
            <a:xfrm>
              <a:off x="1" y="0"/>
              <a:ext cx="12188951" cy="13234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3. Role of </a:t>
              </a:r>
              <a:r>
                <a:rPr lang="en-GB" sz="4000" dirty="0" err="1">
                  <a:solidFill>
                    <a:schemeClr val="bg1"/>
                  </a:solidFill>
                  <a:latin typeface="Franklin Gothic Medium"/>
                  <a:cs typeface="Aharoni"/>
                </a:rPr>
                <a:t>EFG</a:t>
              </a: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 in (No-Sanitary) Landfills.</a:t>
              </a:r>
              <a:b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</a:b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What </a:t>
              </a:r>
              <a:r>
                <a:rPr lang="en-GB" sz="4000" dirty="0" err="1">
                  <a:solidFill>
                    <a:schemeClr val="bg1"/>
                  </a:solidFill>
                  <a:latin typeface="Franklin Gothic Medium"/>
                  <a:cs typeface="Aharoni"/>
                </a:rPr>
                <a:t>EFG</a:t>
              </a: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 can </a:t>
              </a:r>
              <a:r>
                <a:rPr lang="en-GB" sz="4000">
                  <a:solidFill>
                    <a:schemeClr val="bg1"/>
                  </a:solidFill>
                  <a:latin typeface="Franklin Gothic Medium"/>
                  <a:cs typeface="Aharoni"/>
                </a:rPr>
                <a:t>do more </a:t>
              </a: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for </a:t>
              </a:r>
              <a:r>
                <a:rPr lang="it-IT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EU Community </a:t>
              </a: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?</a:t>
              </a:r>
              <a:endParaRPr dirty="0"/>
            </a:p>
          </p:txBody>
        </p: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4036160D-546D-F141-2483-EC15BE9A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713694" y="10758"/>
              <a:ext cx="3379963" cy="716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87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Going Green in Haarlem: Happy Earth Day! - expatsHaarle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-5366"/>
            <a:ext cx="12192000" cy="686873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-1" y="1557496"/>
            <a:ext cx="12192000" cy="1013493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wrap="square" tIns="180000" bIns="18000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defRPr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7" descr="Text&#10;&#10;Description automatically generate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3748035" cy="7940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 bwMode="auto">
          <a:xfrm>
            <a:off x="1343130" y="921746"/>
            <a:ext cx="9144000" cy="23876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7200">
                <a:solidFill>
                  <a:schemeClr val="bg1"/>
                </a:solidFill>
                <a:latin typeface="Calibri"/>
              </a:rPr>
              <a:t>THANK YOU</a:t>
            </a:r>
            <a:endParaRPr/>
          </a:p>
        </p:txBody>
      </p:sp>
      <p:sp>
        <p:nvSpPr>
          <p:cNvPr id="12" name="Subtitle 2"/>
          <p:cNvSpPr txBox="1"/>
          <p:nvPr/>
        </p:nvSpPr>
        <p:spPr bwMode="auto">
          <a:xfrm>
            <a:off x="-1" y="4568547"/>
            <a:ext cx="12192000" cy="1735282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txBody>
          <a:bodyPr vert="horz" wrap="square" lIns="91440" tIns="180000" rIns="91440" bIns="180000" rtlCol="0" anchor="ctr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it-IT" sz="2800" dirty="0">
                <a:solidFill>
                  <a:schemeClr val="bg1"/>
                </a:solidFill>
              </a:rPr>
              <a:t>David Govoni</a:t>
            </a:r>
            <a:endParaRPr sz="28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 President-Elect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European Federation of Geologists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chemeClr val="bg1"/>
                </a:solidFill>
              </a:rPr>
              <a:t>efg.president.elect@eurogeologists.eu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ter ripple">
            <a:extLst>
              <a:ext uri="{FF2B5EF4-FFF2-40B4-BE49-F238E27FC236}">
                <a16:creationId xmlns:a16="http://schemas.microsoft.com/office/drawing/2014/main" id="{EFBF1F30-8444-7223-AAE4-3ED5B31E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432" y="0"/>
            <a:ext cx="11208568" cy="685671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D1F2-A633-028C-9BCF-5A46313A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772816"/>
            <a:ext cx="10669468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öhne"/>
              </a:rPr>
              <a:t>1. Introduction of </a:t>
            </a:r>
            <a:r>
              <a:rPr lang="en-US" b="1" dirty="0" err="1">
                <a:solidFill>
                  <a:schemeClr val="bg1"/>
                </a:solidFill>
                <a:latin typeface="Söhne"/>
              </a:rPr>
              <a:t>Euopean</a:t>
            </a:r>
            <a:r>
              <a:rPr lang="en-US" b="1" dirty="0">
                <a:solidFill>
                  <a:schemeClr val="bg1"/>
                </a:solidFill>
                <a:latin typeface="Söhne"/>
              </a:rPr>
              <a:t> Federation of Geologists</a:t>
            </a:r>
          </a:p>
          <a:p>
            <a:endParaRPr lang="en-US" b="1" dirty="0">
              <a:solidFill>
                <a:schemeClr val="bg1"/>
              </a:solidFill>
              <a:latin typeface="Söhne"/>
            </a:endParaRPr>
          </a:p>
          <a:p>
            <a:endParaRPr lang="en-US" b="1" dirty="0">
              <a:solidFill>
                <a:schemeClr val="bg1"/>
              </a:solidFill>
              <a:latin typeface="Söhne"/>
            </a:endParaRPr>
          </a:p>
          <a:p>
            <a:r>
              <a:rPr lang="en-US" b="1" dirty="0">
                <a:solidFill>
                  <a:schemeClr val="bg1"/>
                </a:solidFill>
                <a:latin typeface="Söhne"/>
              </a:rPr>
              <a:t>2. Impact of Geologists in Landfills sector</a:t>
            </a:r>
          </a:p>
          <a:p>
            <a:endParaRPr lang="en-US" dirty="0">
              <a:solidFill>
                <a:schemeClr val="bg1"/>
              </a:solidFill>
              <a:latin typeface="Söhne"/>
            </a:endParaRPr>
          </a:p>
          <a:p>
            <a:endParaRPr lang="en-US" dirty="0">
              <a:solidFill>
                <a:schemeClr val="bg1"/>
              </a:solidFill>
              <a:latin typeface="Söhne"/>
            </a:endParaRPr>
          </a:p>
          <a:p>
            <a:r>
              <a:rPr lang="en-US" sz="3200" dirty="0">
                <a:solidFill>
                  <a:schemeClr val="bg1"/>
                </a:solidFill>
                <a:latin typeface="Franklin Gothic Medium"/>
                <a:cs typeface="Aharoni"/>
              </a:rPr>
              <a:t>3. Role of </a:t>
            </a:r>
            <a:r>
              <a:rPr lang="en-US" sz="3200" dirty="0" err="1">
                <a:solidFill>
                  <a:schemeClr val="bg1"/>
                </a:solidFill>
                <a:latin typeface="Franklin Gothic Medium"/>
                <a:cs typeface="Aharoni"/>
              </a:rPr>
              <a:t>EFG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cs typeface="Aharoni"/>
              </a:rPr>
              <a:t> in (No-sanitary) Landfills sector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187D1-ACC0-23E1-BD5B-12D2CEB238A5}"/>
              </a:ext>
            </a:extLst>
          </p:cNvPr>
          <p:cNvSpPr txBox="1"/>
          <p:nvPr/>
        </p:nvSpPr>
        <p:spPr bwMode="auto">
          <a:xfrm>
            <a:off x="983432" y="-27384"/>
            <a:ext cx="11208568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chemeClr val="bg1"/>
                </a:solidFill>
                <a:latin typeface="Franklin Gothic Medium"/>
                <a:cs typeface="Aharoni"/>
              </a:rPr>
              <a:t>Presentation Summary</a:t>
            </a:r>
            <a:endParaRPr lang="en-GB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753718E-6E49-D4DC-276E-CC92B6F2CB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13694" y="10758"/>
            <a:ext cx="3379963" cy="7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6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water ripple">
            <a:extLst>
              <a:ext uri="{FF2B5EF4-FFF2-40B4-BE49-F238E27FC236}">
                <a16:creationId xmlns:a16="http://schemas.microsoft.com/office/drawing/2014/main" id="{3DC4CDBE-9631-701E-08E0-097956E8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8" y="42171"/>
            <a:ext cx="12191980" cy="685671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4910" y="718644"/>
            <a:ext cx="7094042" cy="61285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24689" y="948690"/>
            <a:ext cx="2348347" cy="590931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Austria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Belgium-Luxembourg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Bulgaria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Croatia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Czech Republic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Estonia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Finland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France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Germany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Greece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Hungary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Ireland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Italy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Malta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Netherlands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Poland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Portugal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Romania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Russia (suspended)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Serbia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Slovenia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Spain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Sweden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Switzerland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Turkey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Ukraine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 Rounded MT Bold"/>
              </a:rPr>
              <a:t>United Kingdom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B0E25-1127-11CE-9816-8F9391E8DBB1}"/>
              </a:ext>
            </a:extLst>
          </p:cNvPr>
          <p:cNvGrpSpPr/>
          <p:nvPr/>
        </p:nvGrpSpPr>
        <p:grpSpPr>
          <a:xfrm>
            <a:off x="2135560" y="2517867"/>
            <a:ext cx="4320829" cy="2346811"/>
            <a:chOff x="1180464" y="2002620"/>
            <a:chExt cx="4320829" cy="2346811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199457" y="2002620"/>
              <a:ext cx="4301836" cy="7694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200">
                  <a:solidFill>
                    <a:schemeClr val="bg1"/>
                  </a:solidFill>
                </a:rPr>
                <a:t>28 European national associations</a:t>
              </a:r>
              <a:endParaRPr lang="en-GB" sz="60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sz="2200">
                  <a:solidFill>
                    <a:schemeClr val="bg1"/>
                  </a:solidFill>
                </a:rPr>
                <a:t>Represent 45,000+ geologists</a:t>
              </a:r>
              <a:endParaRPr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180464" y="3579990"/>
              <a:ext cx="4301837" cy="7694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200" dirty="0">
                  <a:solidFill>
                    <a:schemeClr val="bg1"/>
                  </a:solidFill>
                </a:rPr>
                <a:t>Geographically cover Azores to Arctic, Shetlands to Taurus </a:t>
              </a:r>
              <a:r>
                <a:rPr lang="en-GB" sz="2200" dirty="0" err="1">
                  <a:solidFill>
                    <a:schemeClr val="bg1"/>
                  </a:solidFill>
                </a:rPr>
                <a:t>Mtns</a:t>
              </a:r>
              <a:r>
                <a:rPr lang="en-GB" sz="2200" dirty="0">
                  <a:solidFill>
                    <a:schemeClr val="bg1"/>
                  </a:solidFill>
                </a:rPr>
                <a:t>.</a:t>
              </a:r>
              <a:endParaRPr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199456" y="2784260"/>
              <a:ext cx="4301837" cy="7694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200" dirty="0">
                  <a:solidFill>
                    <a:schemeClr val="bg1"/>
                  </a:solidFill>
                </a:rPr>
                <a:t>Includes continent’s largest &amp; most prestigious professional societies</a:t>
              </a:r>
              <a:endParaRPr dirty="0"/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" y="0"/>
            <a:ext cx="12188951" cy="726817"/>
            <a:chOff x="1" y="0"/>
            <a:chExt cx="12188951" cy="72681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" y="0"/>
              <a:ext cx="12188951" cy="707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1.EFG: European Members</a:t>
              </a:r>
              <a:endParaRPr dirty="0"/>
            </a:p>
          </p:txBody>
        </p:sp>
        <p:pic>
          <p:nvPicPr>
            <p:cNvPr id="17" name="Picture 16" descr="Text&#10;&#10;Description automatically generated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713694" y="10758"/>
              <a:ext cx="3379963" cy="71605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95E606-A371-69D4-B9BE-A60F0C708384}"/>
              </a:ext>
            </a:extLst>
          </p:cNvPr>
          <p:cNvSpPr txBox="1"/>
          <p:nvPr/>
        </p:nvSpPr>
        <p:spPr bwMode="auto">
          <a:xfrm>
            <a:off x="3863752" y="809328"/>
            <a:ext cx="8229905" cy="1594622"/>
          </a:xfrm>
          <a:prstGeom prst="rect">
            <a:avLst/>
          </a:prstGeom>
          <a:solidFill>
            <a:srgbClr val="1F4E79">
              <a:alpha val="67059"/>
            </a:srgbClr>
          </a:solidFill>
          <a:ln>
            <a:noFill/>
          </a:ln>
        </p:spPr>
        <p:txBody>
          <a:bodyPr wrap="square" tIns="180000" bIns="180000" rtlCol="0">
            <a:spAutoFit/>
          </a:bodyPr>
          <a:lstStyle/>
          <a:p>
            <a:pPr>
              <a:defRPr/>
            </a:pPr>
            <a:r>
              <a:rPr lang="en-GB" sz="2000" b="1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Arial Nova"/>
              </a:rPr>
              <a:t>OUR MISSION</a:t>
            </a:r>
            <a:endParaRPr lang="en-GB" sz="2000"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2000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Represent formally the </a:t>
            </a:r>
            <a:r>
              <a:rPr lang="en-GB" sz="2000" b="1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professional geoscience associations </a:t>
            </a:r>
            <a:r>
              <a:rPr lang="en-GB" sz="2000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of Europe</a:t>
            </a: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2000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Promote </a:t>
            </a:r>
            <a:r>
              <a:rPr lang="en-GB" sz="2000" b="1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excellence in application of geoscience </a:t>
            </a:r>
            <a:r>
              <a:rPr lang="en-GB" sz="2000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across the continent</a:t>
            </a: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2000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Create </a:t>
            </a:r>
            <a:r>
              <a:rPr lang="en-GB" sz="2000" b="1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public awareness of geoscience’s importance </a:t>
            </a:r>
            <a:r>
              <a:rPr lang="en-GB" sz="2000" i="0" u="none" strike="noStrike" cap="none" spc="0" dirty="0">
                <a:ln>
                  <a:noFill/>
                </a:ln>
                <a:solidFill>
                  <a:schemeClr val="bg1"/>
                </a:solidFill>
              </a:rPr>
              <a:t>to European society</a:t>
            </a:r>
            <a:endParaRPr sz="2000" dirty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CF6AD63-2B4E-DD8C-21A4-886A4FF805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109" y="5301208"/>
            <a:ext cx="475087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" name="Picture 2" descr="water ripp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23" y="49454"/>
            <a:ext cx="12191980" cy="6856718"/>
          </a:xfrm>
          <a:prstGeom prst="rect">
            <a:avLst/>
          </a:prstGeom>
          <a:noFill/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" name="Titre 1"/>
          <p:cNvSpPr txBox="1"/>
          <p:nvPr/>
        </p:nvSpPr>
        <p:spPr bwMode="auto">
          <a:xfrm>
            <a:off x="45804" y="990288"/>
            <a:ext cx="12115217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sz="4000" b="1" i="0" u="none" strike="noStrike" cap="none" spc="0" baseline="3000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Participation in the global </a:t>
            </a:r>
            <a:r>
              <a:rPr lang="en-US" sz="4000" b="1" i="0" u="none" strike="noStrike" cap="none" spc="0" baseline="3000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community and maintaining international networks</a:t>
            </a:r>
          </a:p>
          <a:p>
            <a:pPr marL="571500" marR="0" lvl="0" indent="-5715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4000" b="1" baseline="30000" dirty="0">
                <a:solidFill>
                  <a:schemeClr val="bg1"/>
                </a:solidFill>
                <a:latin typeface="Calibri"/>
                <a:cs typeface="Arial"/>
              </a:rPr>
              <a:t>Delivery of 20+ EU-funded research &amp; innovation projects in last decade</a:t>
            </a:r>
          </a:p>
        </p:txBody>
      </p:sp>
      <p:grpSp>
        <p:nvGrpSpPr>
          <p:cNvPr id="25" name="Group 24"/>
          <p:cNvGrpSpPr/>
          <p:nvPr/>
        </p:nvGrpSpPr>
        <p:grpSpPr bwMode="auto">
          <a:xfrm>
            <a:off x="1" y="0"/>
            <a:ext cx="12188951" cy="726817"/>
            <a:chOff x="1" y="0"/>
            <a:chExt cx="12188951" cy="726817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1" y="0"/>
              <a:ext cx="12188951" cy="707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1.EFG: Network and Projects</a:t>
              </a:r>
              <a:endParaRPr sz="4000" dirty="0">
                <a:solidFill>
                  <a:schemeClr val="bg1"/>
                </a:solidFill>
                <a:latin typeface="Franklin Gothic Medium"/>
                <a:cs typeface="Aharoni"/>
              </a:endParaRPr>
            </a:p>
          </p:txBody>
        </p:sp>
        <p:pic>
          <p:nvPicPr>
            <p:cNvPr id="27" name="Picture 26" descr="Text&#10;&#10;Description automatically generated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713694" y="10758"/>
              <a:ext cx="3379963" cy="71605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2F74E-0FFC-BADA-D5C0-EC8F8157064C}"/>
              </a:ext>
            </a:extLst>
          </p:cNvPr>
          <p:cNvGrpSpPr/>
          <p:nvPr/>
        </p:nvGrpSpPr>
        <p:grpSpPr>
          <a:xfrm>
            <a:off x="47328" y="2132856"/>
            <a:ext cx="9031029" cy="4312719"/>
            <a:chOff x="399758" y="1371601"/>
            <a:chExt cx="11313271" cy="5179104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8" y="1371601"/>
              <a:ext cx="3195482" cy="5179104"/>
            </a:xfrm>
            <a:prstGeom prst="rect">
              <a:avLst/>
            </a:prstGeom>
            <a:solidFill>
              <a:srgbClr val="AFABAB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1" name="Image 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22729" y="2962641"/>
              <a:ext cx="1240103" cy="992362"/>
            </a:xfrm>
            <a:prstGeom prst="rect">
              <a:avLst/>
            </a:prstGeom>
          </p:spPr>
        </p:pic>
        <p:pic>
          <p:nvPicPr>
            <p:cNvPr id="12" name="Image 10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709017" y="2021980"/>
              <a:ext cx="2290070" cy="7516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 bwMode="auto">
            <a:xfrm>
              <a:off x="590244" y="1431917"/>
              <a:ext cx="20465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400" b="1" dirty="0">
                  <a:solidFill>
                    <a:schemeClr val="tx2"/>
                  </a:solidFill>
                </a:rPr>
                <a:t>Memberships</a:t>
              </a:r>
              <a:endParaRPr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791523" y="1371602"/>
              <a:ext cx="7921506" cy="5179103"/>
            </a:xfrm>
            <a:prstGeom prst="rect">
              <a:avLst/>
            </a:prstGeom>
            <a:solidFill>
              <a:srgbClr val="AFABAB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909131" y="1424642"/>
              <a:ext cx="2768090" cy="55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tx2"/>
                  </a:solidFill>
                </a:defRPr>
              </a:lvl1pPr>
            </a:lstStyle>
            <a:p>
              <a:pPr>
                <a:defRPr/>
              </a:pPr>
              <a:r>
                <a:rPr lang="en-GB" b="1" dirty="0"/>
                <a:t>Partnerships</a:t>
              </a:r>
              <a:endParaRPr dirty="0"/>
            </a:p>
          </p:txBody>
        </p:sp>
        <p:pic>
          <p:nvPicPr>
            <p:cNvPr id="17" name="Image 2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10031205" y="5106489"/>
              <a:ext cx="1121724" cy="1242848"/>
            </a:xfrm>
            <a:prstGeom prst="rect">
              <a:avLst/>
            </a:prstGeom>
          </p:spPr>
        </p:pic>
        <p:pic>
          <p:nvPicPr>
            <p:cNvPr id="10" name="Image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61894" y="2962641"/>
              <a:ext cx="1424854" cy="992362"/>
            </a:xfrm>
            <a:prstGeom prst="rect">
              <a:avLst/>
            </a:prstGeom>
          </p:spPr>
        </p:pic>
        <p:pic>
          <p:nvPicPr>
            <p:cNvPr id="16" name="Image 20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4002548" y="3772828"/>
              <a:ext cx="1606718" cy="1069198"/>
            </a:xfrm>
            <a:prstGeom prst="rect">
              <a:avLst/>
            </a:prstGeom>
          </p:spPr>
        </p:pic>
        <p:pic>
          <p:nvPicPr>
            <p:cNvPr id="18" name="Image 2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54355" y="2892872"/>
              <a:ext cx="1402586" cy="652967"/>
            </a:xfrm>
            <a:prstGeom prst="rect">
              <a:avLst/>
            </a:prstGeom>
          </p:spPr>
        </p:pic>
        <p:sp>
          <p:nvSpPr>
            <p:cNvPr id="7" name="AutoShape 6" descr="EGEC"/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5128" name="Picture 8" descr="EGEC - The Voice of Geothermal in Europe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153" b="18474"/>
            <a:stretch/>
          </p:blipFill>
          <p:spPr bwMode="auto">
            <a:xfrm>
              <a:off x="6800255" y="2021980"/>
              <a:ext cx="1731997" cy="701891"/>
            </a:xfrm>
            <a:prstGeom prst="rect">
              <a:avLst/>
            </a:prstGeom>
            <a:noFill/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4002548" y="2027402"/>
              <a:ext cx="2675605" cy="668902"/>
            </a:xfrm>
            <a:prstGeom prst="rect">
              <a:avLst/>
            </a:prstGeom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420" b="24420"/>
            <a:stretch/>
          </p:blipFill>
          <p:spPr bwMode="auto">
            <a:xfrm>
              <a:off x="3994719" y="2860085"/>
              <a:ext cx="2425684" cy="688528"/>
            </a:xfrm>
            <a:prstGeom prst="rect">
              <a:avLst/>
            </a:prstGeom>
            <a:noFill/>
          </p:spPr>
        </p:pic>
        <p:pic>
          <p:nvPicPr>
            <p:cNvPr id="5132" name="Picture 12" descr="Home | GSAf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4017162" y="5114934"/>
              <a:ext cx="1211379" cy="1211379"/>
            </a:xfrm>
            <a:prstGeom prst="rect">
              <a:avLst/>
            </a:prstGeom>
            <a:noFill/>
          </p:spPr>
        </p:pic>
        <p:pic>
          <p:nvPicPr>
            <p:cNvPr id="5134" name="Picture 14" descr="AIPG Logos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472047" y="5108673"/>
              <a:ext cx="1238663" cy="1211379"/>
            </a:xfrm>
            <a:prstGeom prst="rect">
              <a:avLst/>
            </a:prstGeom>
            <a:noFill/>
          </p:spPr>
        </p:pic>
        <p:pic>
          <p:nvPicPr>
            <p:cNvPr id="5136" name="Picture 16" descr="Associations - Well Engineering Partners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6571174" y="2886014"/>
              <a:ext cx="1979148" cy="652967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3125" y="4075379"/>
              <a:ext cx="2216906" cy="811578"/>
            </a:xfrm>
            <a:prstGeom prst="rect">
              <a:avLst/>
            </a:prstGeom>
          </p:spPr>
        </p:pic>
        <p:pic>
          <p:nvPicPr>
            <p:cNvPr id="5138" name="Picture 18" descr="Photos of Earth Futures Festival - FilmFreeway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532253" y="5107080"/>
              <a:ext cx="1242848" cy="124284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 bwMode="auto">
            <a:xfrm>
              <a:off x="713450" y="5007333"/>
              <a:ext cx="2206581" cy="81157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tIns="108000" bIns="108000" rtlCol="0" anchor="ctr">
              <a:noAutofit/>
            </a:bodyPr>
            <a:lstStyle/>
            <a:p>
              <a:pPr>
                <a:defRPr/>
              </a:pPr>
              <a:r>
                <a:rPr lang="en-GB" sz="1600" b="1">
                  <a:latin typeface="Calibri Light"/>
                  <a:cs typeface="Aldhabi"/>
                </a:rPr>
                <a:t>Global Geoscience Professionalism Group </a:t>
              </a:r>
              <a:endParaRPr/>
            </a:p>
          </p:txBody>
        </p:sp>
        <p:pic>
          <p:nvPicPr>
            <p:cNvPr id="28" name="Picture 4" descr="Geoscientists Canada - HOME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6926098" y="5108674"/>
              <a:ext cx="1449391" cy="1211378"/>
            </a:xfrm>
            <a:prstGeom prst="rect">
              <a:avLst/>
            </a:prstGeom>
            <a:noFill/>
          </p:spPr>
        </p:pic>
        <p:pic>
          <p:nvPicPr>
            <p:cNvPr id="29" name="Picture 6" descr="GSSA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767453" y="3772828"/>
              <a:ext cx="1731997" cy="1083286"/>
            </a:xfrm>
            <a:prstGeom prst="rect">
              <a:avLst/>
            </a:prstGeom>
            <a:noFill/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654355" y="2027402"/>
              <a:ext cx="1895430" cy="713263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3"/>
            <a:stretch/>
          </p:blipFill>
          <p:spPr bwMode="auto">
            <a:xfrm>
              <a:off x="7665023" y="3774726"/>
              <a:ext cx="1810358" cy="1067301"/>
            </a:xfrm>
            <a:prstGeom prst="rect">
              <a:avLst/>
            </a:prstGeom>
            <a:noFill/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1EAAF69-10A5-FB1B-CE30-5C5FD64F88BC}"/>
              </a:ext>
            </a:extLst>
          </p:cNvPr>
          <p:cNvSpPr/>
          <p:nvPr/>
        </p:nvSpPr>
        <p:spPr bwMode="auto">
          <a:xfrm>
            <a:off x="9157583" y="2144386"/>
            <a:ext cx="2967455" cy="4312718"/>
          </a:xfrm>
          <a:prstGeom prst="rect">
            <a:avLst/>
          </a:prstGeom>
          <a:solidFill>
            <a:srgbClr val="AFABAB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27B99-F87B-2859-722D-54E418AB030E}"/>
              </a:ext>
            </a:extLst>
          </p:cNvPr>
          <p:cNvSpPr txBox="1"/>
          <p:nvPr/>
        </p:nvSpPr>
        <p:spPr bwMode="auto">
          <a:xfrm>
            <a:off x="9218406" y="2195578"/>
            <a:ext cx="220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b="1" dirty="0"/>
              <a:t>Projects</a:t>
            </a:r>
            <a:endParaRPr dirty="0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C39427D3-D11E-8204-676E-4EA74D94EB3C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238652" y="5689732"/>
            <a:ext cx="1356462" cy="647565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9414A76-7F30-1012-C883-A4603325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322548" y="4540480"/>
            <a:ext cx="2287486" cy="3007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2D089D-193D-888A-0BC3-90F190A8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366511" y="3869784"/>
            <a:ext cx="2387729" cy="492003"/>
          </a:xfrm>
          <a:prstGeom prst="rect">
            <a:avLst/>
          </a:prstGeom>
          <a:noFill/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7E6FE14C-BCB9-CB65-0F3E-2458F954B236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610128" y="5798633"/>
            <a:ext cx="1379073" cy="597849"/>
          </a:xfrm>
          <a:prstGeom prst="rect">
            <a:avLst/>
          </a:prstGeom>
        </p:spPr>
      </p:pic>
      <p:sp>
        <p:nvSpPr>
          <p:cNvPr id="24" name="ZoneTexte 5">
            <a:extLst>
              <a:ext uri="{FF2B5EF4-FFF2-40B4-BE49-F238E27FC236}">
                <a16:creationId xmlns:a16="http://schemas.microsoft.com/office/drawing/2014/main" id="{5D34ECD2-5F88-D9F1-0DBA-0ED81AB9D387}"/>
              </a:ext>
            </a:extLst>
          </p:cNvPr>
          <p:cNvSpPr txBox="1"/>
          <p:nvPr/>
        </p:nvSpPr>
        <p:spPr bwMode="auto">
          <a:xfrm>
            <a:off x="10933066" y="2656210"/>
            <a:ext cx="125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600" b="1" i="0" u="none" strike="noStrike" cap="none" spc="0" dirty="0" err="1">
                <a:ln>
                  <a:noFill/>
                </a:ln>
                <a:solidFill>
                  <a:srgbClr val="C0504D"/>
                </a:solidFill>
                <a:latin typeface="Calibri"/>
                <a:ea typeface="Arial"/>
                <a:cs typeface="Arial"/>
              </a:rPr>
              <a:t>ENGI</a:t>
            </a:r>
            <a:endParaRPr lang="en-GB" sz="3600" b="1" i="0" u="none" strike="noStrike" cap="none" spc="0" dirty="0">
              <a:ln>
                <a:noFill/>
              </a:ln>
              <a:solidFill>
                <a:srgbClr val="C0504D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CFD005-1739-7B9F-E0AD-4EAE773319B9}"/>
              </a:ext>
            </a:extLst>
          </p:cNvPr>
          <p:cNvSpPr txBox="1"/>
          <p:nvPr/>
        </p:nvSpPr>
        <p:spPr bwMode="auto">
          <a:xfrm>
            <a:off x="8846187" y="3314585"/>
            <a:ext cx="3527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CRM-Geothermal</a:t>
            </a:r>
            <a:endParaRPr sz="2600" dirty="0"/>
          </a:p>
        </p:txBody>
      </p:sp>
      <p:pic>
        <p:nvPicPr>
          <p:cNvPr id="32" name="Picture 4" descr="TIMREX">
            <a:extLst>
              <a:ext uri="{FF2B5EF4-FFF2-40B4-BE49-F238E27FC236}">
                <a16:creationId xmlns:a16="http://schemas.microsoft.com/office/drawing/2014/main" id="{49EB3ED5-28D8-8751-5EFD-3E4FFB02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/>
          <a:stretch/>
        </p:blipFill>
        <p:spPr bwMode="auto">
          <a:xfrm>
            <a:off x="9532248" y="4988837"/>
            <a:ext cx="2056253" cy="527771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12CA7A-2DB4-9B92-A17F-A55F5A6D857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8933" y="2773353"/>
            <a:ext cx="1539027" cy="533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water ripple">
            <a:extLst>
              <a:ext uri="{FF2B5EF4-FFF2-40B4-BE49-F238E27FC236}">
                <a16:creationId xmlns:a16="http://schemas.microsoft.com/office/drawing/2014/main" id="{D38F61D3-8071-93D3-80E0-5D0F0CDB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282" y="116737"/>
            <a:ext cx="12237233" cy="6882168"/>
          </a:xfrm>
          <a:prstGeom prst="rect">
            <a:avLst/>
          </a:prstGeom>
          <a:noFill/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Espace réservé du contenu 2"/>
          <p:cNvSpPr txBox="1"/>
          <p:nvPr/>
        </p:nvSpPr>
        <p:spPr bwMode="auto">
          <a:xfrm>
            <a:off x="315405" y="3953903"/>
            <a:ext cx="11558141" cy="2723823"/>
          </a:xfrm>
          <a:prstGeom prst="rect">
            <a:avLst/>
          </a:prstGeom>
          <a:solidFill>
            <a:srgbClr val="E7E6E6">
              <a:alpha val="67059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Aft>
                <a:spcPts val="600"/>
              </a:spcAft>
              <a:buFont typeface="Wingdings"/>
              <a:buChar char=""/>
              <a:defRPr sz="2000"/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/>
              <a:t>Providing independent reliable information on geoscience technical topics</a:t>
            </a:r>
            <a:endParaRPr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US" sz="1200" b="1" dirty="0"/>
          </a:p>
          <a:p>
            <a:pPr>
              <a:defRPr/>
            </a:pPr>
            <a:r>
              <a:rPr lang="en-US" sz="2400" b="1" dirty="0"/>
              <a:t>Audiences among European institutions, international NGO’s, project developers &amp; global professional associations </a:t>
            </a:r>
            <a:endParaRPr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US" sz="1200" b="1" dirty="0"/>
          </a:p>
          <a:p>
            <a:pPr>
              <a:defRPr/>
            </a:pPr>
            <a:r>
              <a:rPr lang="en-US" sz="2400" b="1" dirty="0"/>
              <a:t>Encourage collaboration among professionals from different countries working in same topic area</a:t>
            </a:r>
            <a:endParaRPr dirty="0"/>
          </a:p>
          <a:p>
            <a:pPr>
              <a:spcAft>
                <a:spcPts val="0"/>
              </a:spcAft>
              <a:defRPr/>
            </a:pPr>
            <a:endParaRPr lang="en-US" sz="1200" b="1" dirty="0"/>
          </a:p>
        </p:txBody>
      </p:sp>
      <p:sp>
        <p:nvSpPr>
          <p:cNvPr id="13" name="Espace réservé du contenu 2"/>
          <p:cNvSpPr txBox="1"/>
          <p:nvPr/>
        </p:nvSpPr>
        <p:spPr bwMode="auto">
          <a:xfrm>
            <a:off x="315405" y="1174092"/>
            <a:ext cx="11558141" cy="2396454"/>
          </a:xfrm>
          <a:prstGeom prst="rect">
            <a:avLst/>
          </a:prstGeom>
          <a:solidFill>
            <a:schemeClr val="accent2">
              <a:lumMod val="20000"/>
              <a:lumOff val="80000"/>
              <a:alpha val="6902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r-FR" baseline="30000"/>
          </a:p>
        </p:txBody>
      </p:sp>
      <p:sp>
        <p:nvSpPr>
          <p:cNvPr id="2" name="TextBox 1"/>
          <p:cNvSpPr txBox="1"/>
          <p:nvPr/>
        </p:nvSpPr>
        <p:spPr bwMode="auto">
          <a:xfrm>
            <a:off x="705535" y="1436214"/>
            <a:ext cx="11416048" cy="1872209"/>
          </a:xfrm>
          <a:prstGeom prst="rect">
            <a:avLst/>
          </a:prstGeom>
          <a:noFill/>
        </p:spPr>
        <p:txBody>
          <a:bodyPr wrap="square" numCol="3" rtlCol="0" anchor="ctr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>
                <a:ln>
                  <a:noFill/>
                </a:ln>
                <a:latin typeface="Calibri"/>
                <a:ea typeface="Arial"/>
                <a:cs typeface="Arial"/>
              </a:rPr>
              <a:t>CO2 </a:t>
            </a:r>
            <a:r>
              <a:rPr lang="fr-FR" sz="4000" i="0" u="none" strike="noStrike" cap="none" spc="0" baseline="30000" dirty="0" err="1">
                <a:ln>
                  <a:noFill/>
                </a:ln>
                <a:latin typeface="Calibri"/>
                <a:ea typeface="Arial"/>
                <a:cs typeface="Arial"/>
              </a:rPr>
              <a:t>Geological</a:t>
            </a:r>
            <a:r>
              <a:rPr lang="fr-FR" sz="4000" i="0" u="none" strike="noStrike" cap="none" spc="0" baseline="30000" dirty="0">
                <a:ln>
                  <a:noFill/>
                </a:ln>
                <a:latin typeface="Calibri"/>
                <a:ea typeface="Arial"/>
                <a:cs typeface="Arial"/>
              </a:rPr>
              <a:t> Storage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>
                <a:ln>
                  <a:noFill/>
                </a:ln>
                <a:latin typeface="Calibri"/>
              </a:rPr>
              <a:t>Education</a:t>
            </a:r>
            <a:endParaRPr lang="fr-FR" sz="4000" baseline="30000" dirty="0">
              <a:latin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 err="1">
                <a:ln>
                  <a:noFill/>
                </a:ln>
                <a:latin typeface="Calibri"/>
                <a:ea typeface="Arial"/>
                <a:cs typeface="Arial"/>
              </a:rPr>
              <a:t>Geoheritage</a:t>
            </a:r>
            <a:endParaRPr lang="fr-FR" sz="4000" i="0" u="none" strike="noStrike" cap="none" spc="0" baseline="30000" dirty="0">
              <a:ln>
                <a:noFill/>
              </a:ln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baseline="30000" dirty="0">
                <a:latin typeface="Calibri"/>
                <a:ea typeface="Arial"/>
                <a:cs typeface="Arial"/>
              </a:rPr>
              <a:t>Radioactive Waste</a:t>
            </a:r>
            <a:endParaRPr lang="fr-FR" sz="4000" i="0" u="none" strike="noStrike" cap="none" spc="0" baseline="30000" dirty="0">
              <a:ln>
                <a:noFill/>
              </a:ln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lang="fr-FR" sz="4000" i="0" u="none" strike="noStrike" cap="none" spc="0" baseline="30000" dirty="0">
              <a:ln>
                <a:noFill/>
              </a:ln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 err="1">
                <a:ln>
                  <a:noFill/>
                </a:ln>
                <a:latin typeface="Calibri"/>
                <a:ea typeface="Arial"/>
                <a:cs typeface="Arial"/>
              </a:rPr>
              <a:t>Geotechnics</a:t>
            </a:r>
            <a:endParaRPr lang="fr-FR" sz="4000" baseline="30000" dirty="0">
              <a:latin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 err="1">
                <a:ln>
                  <a:noFill/>
                </a:ln>
                <a:latin typeface="Calibri"/>
                <a:ea typeface="Arial"/>
                <a:cs typeface="Arial"/>
              </a:rPr>
              <a:t>Geothermal</a:t>
            </a:r>
            <a:r>
              <a:rPr lang="fr-FR" sz="4000" i="0" u="none" strike="noStrike" cap="none" spc="0" baseline="30000" dirty="0">
                <a:ln>
                  <a:noFill/>
                </a:ln>
                <a:latin typeface="Calibri"/>
                <a:ea typeface="Arial"/>
                <a:cs typeface="Arial"/>
              </a:rPr>
              <a:t> Energy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 err="1">
                <a:ln>
                  <a:noFill/>
                </a:ln>
                <a:latin typeface="Calibri"/>
                <a:ea typeface="Arial"/>
                <a:cs typeface="Arial"/>
              </a:rPr>
              <a:t>Hydrogeology</a:t>
            </a:r>
            <a:endParaRPr lang="fr-FR" sz="4000" i="0" u="none" strike="noStrike" cap="none" spc="0" baseline="30000" dirty="0">
              <a:ln>
                <a:noFill/>
              </a:ln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lang="fr-FR" sz="4000" i="0" u="none" strike="noStrike" cap="none" spc="0" baseline="30000" dirty="0">
              <a:ln>
                <a:noFill/>
              </a:ln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>
                <a:ln>
                  <a:noFill/>
                </a:ln>
                <a:latin typeface="Calibri"/>
                <a:ea typeface="Arial"/>
                <a:cs typeface="Arial"/>
              </a:rPr>
              <a:t>Natural </a:t>
            </a:r>
            <a:r>
              <a:rPr lang="fr-FR" sz="4000" i="0" u="none" strike="noStrike" cap="none" spc="0" baseline="30000" dirty="0" err="1">
                <a:ln>
                  <a:noFill/>
                </a:ln>
                <a:latin typeface="Calibri"/>
                <a:ea typeface="Arial"/>
                <a:cs typeface="Arial"/>
              </a:rPr>
              <a:t>Hazards</a:t>
            </a:r>
            <a:endParaRPr lang="fr-FR" sz="4000" i="0" u="none" strike="noStrike" cap="none" spc="0" baseline="30000" dirty="0">
              <a:ln>
                <a:noFill/>
              </a:ln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fr-FR" sz="4000" i="0" u="none" strike="noStrike" cap="none" spc="0" baseline="30000" dirty="0" err="1">
                <a:ln>
                  <a:noFill/>
                </a:ln>
                <a:latin typeface="Calibri"/>
                <a:ea typeface="Arial"/>
                <a:cs typeface="Arial"/>
              </a:rPr>
              <a:t>Minerals</a:t>
            </a:r>
            <a:endParaRPr lang="fr-FR" sz="4000" i="0" u="none" strike="noStrike" cap="none" spc="0" baseline="30000" dirty="0">
              <a:ln>
                <a:noFill/>
              </a:ln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fr-FR" sz="4000" baseline="30000" dirty="0" err="1">
                <a:latin typeface="Calibri"/>
              </a:rPr>
              <a:t>Soil</a:t>
            </a:r>
            <a:r>
              <a:rPr lang="fr-FR" sz="4000" baseline="30000" dirty="0">
                <a:latin typeface="Calibri"/>
              </a:rPr>
              <a:t> Protection</a:t>
            </a:r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29836E-F974-9170-E1DD-4A93C15C9580}"/>
              </a:ext>
            </a:extLst>
          </p:cNvPr>
          <p:cNvGrpSpPr/>
          <p:nvPr/>
        </p:nvGrpSpPr>
        <p:grpSpPr bwMode="auto">
          <a:xfrm>
            <a:off x="1" y="0"/>
            <a:ext cx="12188951" cy="726817"/>
            <a:chOff x="1" y="0"/>
            <a:chExt cx="12188951" cy="7268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6E0919-DEFF-8EFB-76CD-AFEFD234E87B}"/>
                </a:ext>
              </a:extLst>
            </p:cNvPr>
            <p:cNvSpPr txBox="1"/>
            <p:nvPr/>
          </p:nvSpPr>
          <p:spPr bwMode="auto">
            <a:xfrm>
              <a:off x="1" y="0"/>
              <a:ext cx="12188951" cy="707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1.EFG: Expert Panels</a:t>
              </a:r>
              <a:endParaRPr dirty="0"/>
            </a:p>
          </p:txBody>
        </p:sp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F2DB4B89-47A8-8BD7-F626-C3DEFDBE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713694" y="10758"/>
              <a:ext cx="3379963" cy="716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40F25-45A0-3689-E035-058413BB2E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18" y="39455"/>
            <a:ext cx="12205118" cy="6818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BFFCF3-1079-4DF4-C4E8-2C8EDDEDDB77}"/>
              </a:ext>
            </a:extLst>
          </p:cNvPr>
          <p:cNvSpPr txBox="1"/>
          <p:nvPr/>
        </p:nvSpPr>
        <p:spPr bwMode="auto">
          <a:xfrm>
            <a:off x="0" y="4337900"/>
            <a:ext cx="12205118" cy="2554545"/>
          </a:xfrm>
          <a:prstGeom prst="rect">
            <a:avLst/>
          </a:prstGeom>
          <a:solidFill>
            <a:srgbClr val="D9D9D9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r>
              <a:rPr lang="en-US" sz="2800" b="1" i="0" dirty="0">
                <a:effectLst/>
                <a:latin typeface="Söhne"/>
              </a:rPr>
              <a:t>evaluating the geology, hydrogeology, pedology</a:t>
            </a: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r>
              <a:rPr lang="en-US" sz="2800" b="1" i="0" dirty="0">
                <a:effectLst/>
                <a:latin typeface="Söhne"/>
              </a:rPr>
              <a:t>development and implementation of the EMS environmental management system</a:t>
            </a: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r>
              <a:rPr lang="en-US" sz="2800" b="1" i="0" dirty="0">
                <a:effectLst/>
                <a:latin typeface="Söhne"/>
              </a:rPr>
              <a:t>design closure and post-closure plan.</a:t>
            </a: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endParaRPr lang="en-US" sz="2800" b="1" i="0" dirty="0">
              <a:effectLst/>
              <a:latin typeface="Söh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35327-E545-4658-97C4-45209FB5D77F}"/>
              </a:ext>
            </a:extLst>
          </p:cNvPr>
          <p:cNvSpPr txBox="1"/>
          <p:nvPr/>
        </p:nvSpPr>
        <p:spPr bwMode="auto">
          <a:xfrm>
            <a:off x="2279576" y="43309"/>
            <a:ext cx="9912424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chemeClr val="bg1"/>
                </a:solidFill>
                <a:latin typeface="Franklin Gothic Medium"/>
                <a:cs typeface="Aharoni"/>
              </a:rPr>
              <a:t>2. Impact of Geologists in Landfill sector: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Aharoni"/>
              </a:rPr>
              <a:t>provide crucial expertise in </a:t>
            </a:r>
            <a:r>
              <a:rPr lang="en-GB" sz="4000" dirty="0">
                <a:solidFill>
                  <a:schemeClr val="bg1"/>
                </a:solidFill>
                <a:latin typeface="Franklin Gothic Medium"/>
                <a:cs typeface="Aharoni"/>
              </a:rPr>
              <a:t>operations</a:t>
            </a:r>
            <a:endParaRPr sz="4000" dirty="0">
              <a:solidFill>
                <a:schemeClr val="bg1"/>
              </a:solidFill>
              <a:latin typeface="Franklin Gothic Medium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73710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026" name="Picture 2" descr="Earth Views: Earth From Space Seen From The ISS - YouTube"/>
          <p:cNvPicPr>
            <a:picLocks noChangeAspect="1" noChangeArrowheads="1"/>
          </p:cNvPicPr>
          <p:nvPr/>
        </p:nvPicPr>
        <p:blipFill>
          <a:blip r:embed="rId2">
            <a:alphaModFix amt="8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-19551" y="-4323"/>
            <a:ext cx="12191999" cy="685799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0DDBF3-6C80-A7C8-12F7-64A18EEEF458}"/>
              </a:ext>
            </a:extLst>
          </p:cNvPr>
          <p:cNvSpPr txBox="1"/>
          <p:nvPr/>
        </p:nvSpPr>
        <p:spPr bwMode="auto">
          <a:xfrm>
            <a:off x="6744072" y="1411735"/>
            <a:ext cx="4752528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endParaRPr lang="en-US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r>
              <a:rPr lang="en-US" sz="2800" b="1" i="0" dirty="0">
                <a:solidFill>
                  <a:schemeClr val="bg1"/>
                </a:solidFill>
                <a:effectLst/>
                <a:latin typeface="Söhne"/>
              </a:rPr>
              <a:t>Waste is a resource</a:t>
            </a: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r>
              <a:rPr lang="it-IT" sz="2800" b="1" dirty="0" err="1">
                <a:solidFill>
                  <a:schemeClr val="bg1"/>
                </a:solidFill>
                <a:latin typeface="Söhne"/>
              </a:rPr>
              <a:t>Engaged</a:t>
            </a:r>
            <a:r>
              <a:rPr lang="it-IT" sz="2800" b="1" dirty="0">
                <a:solidFill>
                  <a:schemeClr val="bg1"/>
                </a:solidFill>
                <a:latin typeface="Söhne"/>
              </a:rPr>
              <a:t> in the strategy of </a:t>
            </a:r>
            <a:r>
              <a:rPr lang="it-IT" sz="2800" b="1" dirty="0" err="1">
                <a:solidFill>
                  <a:schemeClr val="bg1"/>
                </a:solidFill>
                <a:latin typeface="Söhne"/>
              </a:rPr>
              <a:t>Landfill</a:t>
            </a:r>
            <a:r>
              <a:rPr lang="it-IT" sz="2800" b="1" dirty="0">
                <a:solidFill>
                  <a:schemeClr val="bg1"/>
                </a:solidFill>
                <a:latin typeface="Söhne"/>
              </a:rPr>
              <a:t> Mining (</a:t>
            </a:r>
            <a:r>
              <a:rPr lang="it-IT" sz="2800" b="1" dirty="0" err="1">
                <a:solidFill>
                  <a:schemeClr val="bg1"/>
                </a:solidFill>
                <a:latin typeface="Söhne"/>
              </a:rPr>
              <a:t>LFM</a:t>
            </a:r>
            <a:r>
              <a:rPr lang="it-IT" sz="2800" b="1" dirty="0">
                <a:solidFill>
                  <a:schemeClr val="bg1"/>
                </a:solidFill>
                <a:latin typeface="Söhne"/>
              </a:rPr>
              <a:t>) for r</a:t>
            </a:r>
            <a:r>
              <a:rPr lang="en-US" sz="2800" b="1" dirty="0" err="1">
                <a:solidFill>
                  <a:schemeClr val="bg1"/>
                </a:solidFill>
                <a:latin typeface="Söhne"/>
              </a:rPr>
              <a:t>ecovering</a:t>
            </a:r>
            <a:r>
              <a:rPr lang="en-US" sz="28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Söhne"/>
              </a:rPr>
              <a:t>critical and other raw materials from landfills and mining waste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A31D42-5FFD-52A7-8F30-3CD3956D1D42}"/>
              </a:ext>
            </a:extLst>
          </p:cNvPr>
          <p:cNvGrpSpPr/>
          <p:nvPr/>
        </p:nvGrpSpPr>
        <p:grpSpPr>
          <a:xfrm>
            <a:off x="479376" y="1598152"/>
            <a:ext cx="6608234" cy="5143831"/>
            <a:chOff x="191345" y="1033944"/>
            <a:chExt cx="6336704" cy="5759384"/>
          </a:xfrm>
        </p:grpSpPr>
        <p:pic>
          <p:nvPicPr>
            <p:cNvPr id="6" name="Picture 5" descr="Graphical user interface, diagram, application&#10;&#10;Description automatically generated">
              <a:extLst>
                <a:ext uri="{FF2B5EF4-FFF2-40B4-BE49-F238E27FC236}">
                  <a16:creationId xmlns:a16="http://schemas.microsoft.com/office/drawing/2014/main" id="{054A9548-338E-81F3-B5B5-C457E561C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345" y="1033944"/>
              <a:ext cx="6336704" cy="52361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F220AB-85CA-52BC-D896-F0A24AFF88BA}"/>
                </a:ext>
              </a:extLst>
            </p:cNvPr>
            <p:cNvSpPr txBox="1"/>
            <p:nvPr/>
          </p:nvSpPr>
          <p:spPr>
            <a:xfrm>
              <a:off x="191345" y="6270108"/>
              <a:ext cx="633670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b="1" i="1" dirty="0">
                  <a:solidFill>
                    <a:srgbClr val="111111"/>
                  </a:solidFill>
                  <a:effectLst/>
                  <a:latin typeface="Roboto" panose="02000000000000000000" pitchFamily="2" charset="0"/>
                </a:rPr>
                <a:t>Source: The “European Union Training Network for Resource Recovery Through Enhanced Landfill Mining (NEW-MINE)</a:t>
              </a:r>
              <a:endParaRPr lang="it-IT" sz="1400" b="1" i="1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55AFD82-53A5-7460-15C6-18A9865AEA95}"/>
              </a:ext>
            </a:extLst>
          </p:cNvPr>
          <p:cNvSpPr/>
          <p:nvPr/>
        </p:nvSpPr>
        <p:spPr>
          <a:xfrm>
            <a:off x="-36054" y="-27384"/>
            <a:ext cx="12191999" cy="13217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C1283-03BA-FEF2-37C5-602A8EBB5A08}"/>
              </a:ext>
            </a:extLst>
          </p:cNvPr>
          <p:cNvSpPr txBox="1"/>
          <p:nvPr/>
        </p:nvSpPr>
        <p:spPr bwMode="auto">
          <a:xfrm>
            <a:off x="27729" y="-27384"/>
            <a:ext cx="8533131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chemeClr val="bg1"/>
                </a:solidFill>
                <a:latin typeface="Franklin Gothic Medium"/>
                <a:cs typeface="Aharoni"/>
              </a:rPr>
              <a:t>2. Impact of Geologists in Landfill sector : work for waste </a:t>
            </a:r>
            <a:r>
              <a:rPr lang="en-GB" sz="4000" dirty="0" err="1">
                <a:solidFill>
                  <a:schemeClr val="bg1"/>
                </a:solidFill>
                <a:latin typeface="Franklin Gothic Medium"/>
                <a:cs typeface="Aharoni"/>
              </a:rPr>
              <a:t>valorization</a:t>
            </a:r>
            <a:endParaRPr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55E129B-A204-95DD-D378-9EA0BF11FD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13694" y="10758"/>
            <a:ext cx="3379963" cy="7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026" name="Picture 2" descr="Earth Views: Earth From Space Seen From The ISS - YouTube"/>
          <p:cNvPicPr>
            <a:picLocks noChangeAspect="1" noChangeArrowheads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 bwMode="auto">
          <a:xfrm>
            <a:off x="-9144" y="0"/>
            <a:ext cx="12191999" cy="6857990"/>
          </a:xfrm>
          <a:prstGeom prst="rect">
            <a:avLst/>
          </a:prstGeom>
          <a:noFill/>
        </p:spPr>
      </p:pic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C49E507D-C87A-9274-14DF-AB2FEB8A4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4254" y="1859127"/>
            <a:ext cx="4439914" cy="4512343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62A8D716-CAFA-5D65-5AF6-B5123065DE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4925" y="1865620"/>
            <a:ext cx="5359075" cy="45123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142701-6129-9438-DDA3-0AA290ECFF1D}"/>
              </a:ext>
            </a:extLst>
          </p:cNvPr>
          <p:cNvSpPr/>
          <p:nvPr/>
        </p:nvSpPr>
        <p:spPr bwMode="auto">
          <a:xfrm>
            <a:off x="19928" y="-27384"/>
            <a:ext cx="12191999" cy="13217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26A71-8AA8-068D-840F-5522CFA6A5C5}"/>
              </a:ext>
            </a:extLst>
          </p:cNvPr>
          <p:cNvSpPr txBox="1"/>
          <p:nvPr/>
        </p:nvSpPr>
        <p:spPr bwMode="auto">
          <a:xfrm>
            <a:off x="-15240" y="-27384"/>
            <a:ext cx="8567269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Aharoni"/>
              </a:rPr>
              <a:t>2. Impact of geologists </a:t>
            </a:r>
            <a:r>
              <a:rPr lang="en-GB" sz="4000" dirty="0">
                <a:solidFill>
                  <a:schemeClr val="bg1"/>
                </a:solidFill>
                <a:latin typeface="Franklin Gothic Medium"/>
                <a:cs typeface="Aharoni"/>
              </a:rPr>
              <a:t>in Landfill sector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Aharoni"/>
              </a:rPr>
              <a:t>: work for waste reduction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CE4B8AB-79ED-1101-36C7-6BCF5426FE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13694" y="10758"/>
            <a:ext cx="3379963" cy="7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026" name="Picture 2" descr="Earth Views: Earth From Space Seen From The ISS - YouTube"/>
          <p:cNvPicPr>
            <a:picLocks noChangeAspect="1" noChangeArrowheads="1"/>
          </p:cNvPicPr>
          <p:nvPr/>
        </p:nvPicPr>
        <p:blipFill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 bwMode="auto">
          <a:xfrm>
            <a:off x="-9144" y="0"/>
            <a:ext cx="12191999" cy="68579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-241381" y="840189"/>
            <a:ext cx="1231404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endParaRPr lang="en-GB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914400" lvl="1" indent="-457200">
              <a:spcAft>
                <a:spcPts val="800"/>
              </a:spcAft>
              <a:buFont typeface="Wingdings"/>
              <a:buChar char="±"/>
              <a:defRPr/>
            </a:pPr>
            <a:r>
              <a:rPr lang="en-GB" sz="2400" b="1" dirty="0">
                <a:solidFill>
                  <a:schemeClr val="bg1"/>
                </a:solidFill>
                <a:latin typeface="Söhne"/>
              </a:rPr>
              <a:t>Promote, among Professionals compliance with EU and Nationals laws and regulations related to the management and operation of landfills, also through application of </a:t>
            </a:r>
            <a:r>
              <a:rPr lang="en-GB" sz="2400" b="1" dirty="0" err="1">
                <a:solidFill>
                  <a:schemeClr val="bg1"/>
                </a:solidFill>
                <a:latin typeface="Söhne"/>
              </a:rPr>
              <a:t>EFG</a:t>
            </a:r>
            <a:r>
              <a:rPr lang="en-GB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Söhne"/>
              </a:rPr>
              <a:t>EurGeol</a:t>
            </a:r>
            <a:r>
              <a:rPr lang="en-GB" sz="2400" b="1" dirty="0">
                <a:solidFill>
                  <a:schemeClr val="bg1"/>
                </a:solidFill>
                <a:latin typeface="Söhne"/>
              </a:rPr>
              <a:t>/National Association Ethical and Disciplinary Codes.</a:t>
            </a:r>
          </a:p>
          <a:p>
            <a:pPr marL="914400" lvl="1" indent="-457200">
              <a:spcAft>
                <a:spcPts val="800"/>
              </a:spcAft>
              <a:buFont typeface="Wingdings"/>
              <a:buChar char="±"/>
              <a:defRPr/>
            </a:pPr>
            <a:endParaRPr lang="en-GB" sz="2400" b="1" dirty="0">
              <a:solidFill>
                <a:schemeClr val="bg1"/>
              </a:solidFill>
              <a:latin typeface="Söhne"/>
            </a:endParaRP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r>
              <a:rPr lang="en-GB" sz="2400" b="1" dirty="0">
                <a:solidFill>
                  <a:schemeClr val="bg1"/>
                </a:solidFill>
                <a:latin typeface="Söhne"/>
              </a:rPr>
              <a:t>Promote thorough </a:t>
            </a:r>
            <a:r>
              <a:rPr lang="en-GB" sz="2400" b="1" dirty="0" err="1">
                <a:solidFill>
                  <a:schemeClr val="bg1"/>
                </a:solidFill>
                <a:latin typeface="Söhne"/>
              </a:rPr>
              <a:t>EFG</a:t>
            </a:r>
            <a:r>
              <a:rPr lang="en-GB" sz="2400" b="1" dirty="0">
                <a:solidFill>
                  <a:schemeClr val="bg1"/>
                </a:solidFill>
                <a:latin typeface="Söhne"/>
              </a:rPr>
              <a:t> Panel of Experts professional development in the fields interested by landfill management to improve technical aspects and to develop new technologies</a:t>
            </a: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endParaRPr lang="en-GB" sz="2400" b="1" dirty="0">
              <a:solidFill>
                <a:schemeClr val="bg1"/>
              </a:solidFill>
              <a:latin typeface="Söhne"/>
            </a:endParaRPr>
          </a:p>
          <a:p>
            <a:pPr marL="914400" lvl="1" indent="-457200">
              <a:spcAft>
                <a:spcPts val="800"/>
              </a:spcAft>
              <a:buFont typeface="Wingdings"/>
              <a:buChar char="±"/>
              <a:defRPr/>
            </a:pPr>
            <a:r>
              <a:rPr lang="en-GB" sz="2400" b="1" dirty="0">
                <a:solidFill>
                  <a:schemeClr val="bg1"/>
                </a:solidFill>
                <a:latin typeface="Söhne"/>
              </a:rPr>
              <a:t>work at different scale with Authorities and other Stakeholders , also thorough </a:t>
            </a:r>
            <a:r>
              <a:rPr lang="en-GB" sz="2400" b="1" dirty="0" err="1">
                <a:solidFill>
                  <a:schemeClr val="bg1"/>
                </a:solidFill>
                <a:latin typeface="Söhne"/>
              </a:rPr>
              <a:t>EFG</a:t>
            </a:r>
            <a:r>
              <a:rPr lang="en-GB" sz="2400" b="1" dirty="0">
                <a:solidFill>
                  <a:schemeClr val="bg1"/>
                </a:solidFill>
                <a:latin typeface="Söhne"/>
              </a:rPr>
              <a:t> National Association, to ensure transferring of know-how and best-case studies.</a:t>
            </a:r>
            <a:br>
              <a:rPr lang="en-GB" sz="2400" b="1" dirty="0">
                <a:solidFill>
                  <a:schemeClr val="bg1"/>
                </a:solidFill>
                <a:latin typeface="Söhne"/>
              </a:rPr>
            </a:br>
            <a:r>
              <a:rPr lang="en-GB" sz="2400" b="1" dirty="0">
                <a:solidFill>
                  <a:schemeClr val="bg1"/>
                </a:solidFill>
                <a:latin typeface="Söhne"/>
              </a:rPr>
              <a:t>Example is t</a:t>
            </a:r>
            <a:r>
              <a:rPr lang="en-US" sz="2400" b="1" u="sng" dirty="0" err="1">
                <a:solidFill>
                  <a:schemeClr val="bg1"/>
                </a:solidFill>
                <a:latin typeface="Söhne"/>
              </a:rPr>
              <a:t>ransfer</a:t>
            </a:r>
            <a:r>
              <a:rPr lang="en-US" sz="2400" b="1" u="sng" dirty="0">
                <a:solidFill>
                  <a:schemeClr val="bg1"/>
                </a:solidFill>
                <a:latin typeface="Söhne"/>
              </a:rPr>
              <a:t> know-how and the experiences emerging from this meeting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through </a:t>
            </a:r>
            <a:r>
              <a:rPr lang="en-US" sz="2400" b="1" dirty="0" err="1">
                <a:solidFill>
                  <a:schemeClr val="bg1"/>
                </a:solidFill>
                <a:latin typeface="Söhne"/>
              </a:rPr>
              <a:t>EFG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 NAs in Europe and through </a:t>
            </a:r>
            <a:r>
              <a:rPr lang="en-US" sz="2400" b="1" dirty="0" err="1">
                <a:solidFill>
                  <a:schemeClr val="bg1"/>
                </a:solidFill>
                <a:latin typeface="Söhne"/>
              </a:rPr>
              <a:t>EFG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 Partners.</a:t>
            </a:r>
            <a:endParaRPr lang="en-GB" sz="2400" b="1" dirty="0">
              <a:solidFill>
                <a:schemeClr val="bg1"/>
              </a:solidFill>
              <a:latin typeface="Söhne"/>
            </a:endParaRPr>
          </a:p>
          <a:p>
            <a:pPr marL="914400" marR="0" lvl="1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/>
              <a:buChar char="±"/>
              <a:defRPr/>
            </a:pPr>
            <a:endParaRPr lang="en-GB" sz="2800" b="1" i="0" dirty="0">
              <a:solidFill>
                <a:schemeClr val="bg1"/>
              </a:solidFill>
              <a:effectLst/>
              <a:latin typeface="Söh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874960-9A67-E88B-D046-3FE928847DA3}"/>
              </a:ext>
            </a:extLst>
          </p:cNvPr>
          <p:cNvGrpSpPr/>
          <p:nvPr/>
        </p:nvGrpSpPr>
        <p:grpSpPr bwMode="auto">
          <a:xfrm>
            <a:off x="1" y="0"/>
            <a:ext cx="12188951" cy="726817"/>
            <a:chOff x="1" y="0"/>
            <a:chExt cx="12188951" cy="7268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321E62-BAAD-A97D-2EB8-F0F7D499F35D}"/>
                </a:ext>
              </a:extLst>
            </p:cNvPr>
            <p:cNvSpPr txBox="1"/>
            <p:nvPr/>
          </p:nvSpPr>
          <p:spPr bwMode="auto">
            <a:xfrm>
              <a:off x="1" y="0"/>
              <a:ext cx="12188951" cy="707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3. Role of </a:t>
              </a:r>
              <a:r>
                <a:rPr lang="en-GB" sz="4000" dirty="0" err="1">
                  <a:solidFill>
                    <a:schemeClr val="bg1"/>
                  </a:solidFill>
                  <a:latin typeface="Franklin Gothic Medium"/>
                  <a:cs typeface="Aharoni"/>
                </a:rPr>
                <a:t>EFG</a:t>
              </a:r>
              <a:r>
                <a:rPr lang="en-GB" sz="4000" dirty="0">
                  <a:solidFill>
                    <a:schemeClr val="bg1"/>
                  </a:solidFill>
                  <a:latin typeface="Franklin Gothic Medium"/>
                  <a:cs typeface="Aharoni"/>
                </a:rPr>
                <a:t> in (No-Sanitary) Landfills</a:t>
              </a:r>
              <a:endParaRPr dirty="0"/>
            </a:p>
          </p:txBody>
        </p:sp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BE4A7DBF-435F-B33D-E4AA-58922184F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713694" y="10758"/>
              <a:ext cx="3379963" cy="716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8646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788</Words>
  <Application>Microsoft Office PowerPoint</Application>
  <DocSecurity>0</DocSecurity>
  <PresentationFormat>Widescreen</PresentationFormat>
  <Paragraphs>129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Söhne</vt:lpstr>
      <vt:lpstr>Arial</vt:lpstr>
      <vt:lpstr>Arial Nova</vt:lpstr>
      <vt:lpstr>Arial Rounded MT Bold</vt:lpstr>
      <vt:lpstr>Calibri</vt:lpstr>
      <vt:lpstr>Calibri Light</vt:lpstr>
      <vt:lpstr>Franklin Gothic Medium</vt:lpstr>
      <vt:lpstr>Roboto</vt:lpstr>
      <vt:lpstr>Times New Roman</vt:lpstr>
      <vt:lpstr>Wingdings</vt:lpstr>
      <vt:lpstr>2_Office Theme</vt:lpstr>
      <vt:lpstr>Office Theme</vt:lpstr>
      <vt:lpstr>1_Office Theme</vt:lpstr>
      <vt:lpstr>The European Federation of Geologists:  The Voice of Professional Geologists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Govoni</dc:creator>
  <cp:keywords/>
  <dc:description/>
  <cp:lastModifiedBy>David Govoni</cp:lastModifiedBy>
  <cp:revision>595</cp:revision>
  <dcterms:created xsi:type="dcterms:W3CDTF">2019-05-03T19:06:57Z</dcterms:created>
  <dcterms:modified xsi:type="dcterms:W3CDTF">2023-02-04T13:36:29Z</dcterms:modified>
  <cp:category/>
  <dc:identifier/>
  <cp:contentStatus/>
  <dc:language/>
  <cp:version/>
</cp:coreProperties>
</file>