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61" r:id="rId4"/>
    <p:sldId id="263" r:id="rId5"/>
    <p:sldId id="264" r:id="rId6"/>
    <p:sldId id="266" r:id="rId7"/>
    <p:sldId id="265" r:id="rId8"/>
    <p:sldId id="259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B378-EB94-44F3-B7B5-A89094098C8E}" type="datetimeFigureOut">
              <a:rPr lang="it-IT" smtClean="0"/>
              <a:t>05/07/2023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5114-A7FB-415D-B171-530D9B65B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94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B378-EB94-44F3-B7B5-A89094098C8E}" type="datetimeFigureOut">
              <a:rPr lang="it-IT" smtClean="0"/>
              <a:t>05/07/2023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5114-A7FB-415D-B171-530D9B65B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604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B378-EB94-44F3-B7B5-A89094098C8E}" type="datetimeFigureOut">
              <a:rPr lang="it-IT" smtClean="0"/>
              <a:t>05/07/2023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5114-A7FB-415D-B171-530D9B65B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66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B378-EB94-44F3-B7B5-A89094098C8E}" type="datetimeFigureOut">
              <a:rPr lang="it-IT" smtClean="0"/>
              <a:t>05/07/2023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5114-A7FB-415D-B171-530D9B65B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4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B378-EB94-44F3-B7B5-A89094098C8E}" type="datetimeFigureOut">
              <a:rPr lang="it-IT" smtClean="0"/>
              <a:t>05/07/2023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5114-A7FB-415D-B171-530D9B65B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743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B378-EB94-44F3-B7B5-A89094098C8E}" type="datetimeFigureOut">
              <a:rPr lang="it-IT" smtClean="0"/>
              <a:t>05/07/2023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5114-A7FB-415D-B171-530D9B65B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33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B378-EB94-44F3-B7B5-A89094098C8E}" type="datetimeFigureOut">
              <a:rPr lang="it-IT" smtClean="0"/>
              <a:t>05/07/2023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5114-A7FB-415D-B171-530D9B65B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89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B378-EB94-44F3-B7B5-A89094098C8E}" type="datetimeFigureOut">
              <a:rPr lang="it-IT" smtClean="0"/>
              <a:t>05/07/2023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5114-A7FB-415D-B171-530D9B65B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32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B378-EB94-44F3-B7B5-A89094098C8E}" type="datetimeFigureOut">
              <a:rPr lang="it-IT" smtClean="0"/>
              <a:t>05/07/2023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5114-A7FB-415D-B171-530D9B65B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620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B378-EB94-44F3-B7B5-A89094098C8E}" type="datetimeFigureOut">
              <a:rPr lang="it-IT" smtClean="0"/>
              <a:t>05/07/2023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5114-A7FB-415D-B171-530D9B65B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647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B378-EB94-44F3-B7B5-A89094098C8E}" type="datetimeFigureOut">
              <a:rPr lang="it-IT" smtClean="0"/>
              <a:t>05/07/2023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D5114-A7FB-415D-B171-530D9B65B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11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FB378-EB94-44F3-B7B5-A89094098C8E}" type="datetimeFigureOut">
              <a:rPr lang="it-IT" smtClean="0"/>
              <a:t>05/07/2023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D5114-A7FB-415D-B171-530D9B65B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03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2.emf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jfif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fif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2" y="8787"/>
            <a:ext cx="12233982" cy="696847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82" y="6465"/>
            <a:ext cx="12233982" cy="676590"/>
          </a:xfrm>
          <a:prstGeom prst="rect">
            <a:avLst/>
          </a:prstGeom>
          <a:effectLst/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652"/>
          <a:stretch/>
        </p:blipFill>
        <p:spPr>
          <a:xfrm>
            <a:off x="10189142" y="692291"/>
            <a:ext cx="1633404" cy="76324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90" y="762108"/>
            <a:ext cx="2091020" cy="46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7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1228436"/>
            <a:ext cx="4412343" cy="5412509"/>
          </a:xfrm>
        </p:spPr>
        <p:txBody>
          <a:bodyPr/>
          <a:lstStyle/>
          <a:p>
            <a:r>
              <a:rPr lang="it-IT" sz="3200" b="1" u="sng" dirty="0" smtClean="0"/>
              <a:t>CAPPING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Riconfigurazione morfologica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9700 mq di telo Bentonitico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9700 mq di teli in HDPE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9700 mq di geo-dreno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5500 mc di Terreno vegetale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7"/>
            <a:ext cx="12192000" cy="67426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78" y="1542761"/>
            <a:ext cx="7671313" cy="431511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73" y="1542761"/>
            <a:ext cx="7671314" cy="431511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75" y="1492024"/>
            <a:ext cx="7851712" cy="441658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621" y="1591871"/>
            <a:ext cx="5971219" cy="447841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r="8425" b="1"/>
          <a:stretch/>
        </p:blipFill>
        <p:spPr>
          <a:xfrm>
            <a:off x="6141685" y="1410544"/>
            <a:ext cx="3795089" cy="475499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27" y="1591871"/>
            <a:ext cx="7808608" cy="439234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64" y="6074366"/>
            <a:ext cx="163387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1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1228436"/>
            <a:ext cx="4503241" cy="5412509"/>
          </a:xfrm>
        </p:spPr>
        <p:txBody>
          <a:bodyPr/>
          <a:lstStyle/>
          <a:p>
            <a:r>
              <a:rPr lang="it-IT" sz="3200" b="1" u="sng" dirty="0"/>
              <a:t>INGEGNERIA NATURALISTICA</a:t>
            </a:r>
          </a:p>
          <a:p>
            <a:endParaRPr lang="it-IT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190 ml di gabbionate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500 mq di Terre armate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7"/>
            <a:ext cx="12192000" cy="67426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27" y="1038680"/>
            <a:ext cx="7068896" cy="530167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42" y="1907308"/>
            <a:ext cx="7208467" cy="40547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27" y="1229780"/>
            <a:ext cx="6559296" cy="491947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0228" y="-6829138"/>
            <a:ext cx="7442455" cy="418638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27" y="1474953"/>
            <a:ext cx="6559296" cy="49194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2" y="6079652"/>
            <a:ext cx="163387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9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/>
          <a:srcRect l="7448" t="10555" r="25209" b="11111"/>
          <a:stretch/>
        </p:blipFill>
        <p:spPr>
          <a:xfrm>
            <a:off x="5003119" y="1677841"/>
            <a:ext cx="6898595" cy="4513698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1228436"/>
            <a:ext cx="4710545" cy="5412509"/>
          </a:xfrm>
        </p:spPr>
        <p:txBody>
          <a:bodyPr>
            <a:normAutofit/>
          </a:bodyPr>
          <a:lstStyle/>
          <a:p>
            <a:r>
              <a:rPr lang="it-IT" sz="3200" b="1" u="sng" dirty="0"/>
              <a:t>RECUPERO AMBIENTALE CANALE DEVIATORE LAMA BADESSA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 smtClean="0"/>
              <a:t>Rimozione dei rifiuti presenti sulle pareti verticali.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 smtClean="0"/>
              <a:t>Rimozione dei rifiuti presenti sul fondo per circa 1000 mq di superficie.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 smtClean="0"/>
              <a:t>Realizzazione di una nuova pavimentazione in cemento del tratto finale del canale di scolo con posa teli </a:t>
            </a:r>
            <a:r>
              <a:rPr lang="it-IT" sz="2200" i="1" dirty="0" smtClean="0"/>
              <a:t>Concrete </a:t>
            </a:r>
            <a:r>
              <a:rPr lang="it-IT" sz="2200" i="1" dirty="0" err="1" smtClean="0"/>
              <a:t>Canvas</a:t>
            </a:r>
            <a:r>
              <a:rPr lang="it-IT" sz="22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 smtClean="0"/>
              <a:t>Posa di 600 mq di rete paramassi.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87"/>
            <a:ext cx="12192000" cy="67426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5755" y="-5900727"/>
            <a:ext cx="6705600" cy="50292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-6920451"/>
            <a:ext cx="7050424" cy="528781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76" y="1677841"/>
            <a:ext cx="6200679" cy="465050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12" y="1339496"/>
            <a:ext cx="6651805" cy="498885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8" r="19454" b="68"/>
          <a:stretch/>
        </p:blipFill>
        <p:spPr>
          <a:xfrm>
            <a:off x="-5271633" y="-4962918"/>
            <a:ext cx="6617808" cy="462156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/>
          <a:stretch/>
        </p:blipFill>
        <p:spPr>
          <a:xfrm>
            <a:off x="17724099" y="0"/>
            <a:ext cx="6898595" cy="44090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650" y="1360684"/>
            <a:ext cx="6585527" cy="493914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9"/>
          <a:stretch/>
        </p:blipFill>
        <p:spPr>
          <a:xfrm>
            <a:off x="5659100" y="1215661"/>
            <a:ext cx="5586625" cy="522918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84" y="1360684"/>
            <a:ext cx="3942291" cy="525638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96" y="1352808"/>
            <a:ext cx="3975431" cy="530057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4" y="6074366"/>
            <a:ext cx="163387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4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1228436"/>
            <a:ext cx="4710545" cy="5412509"/>
          </a:xfrm>
        </p:spPr>
        <p:txBody>
          <a:bodyPr/>
          <a:lstStyle/>
          <a:p>
            <a:r>
              <a:rPr lang="it-IT" sz="3200" b="1" u="sng" dirty="0"/>
              <a:t>GESTIONE ACQUE SUPERFICIALI</a:t>
            </a:r>
          </a:p>
          <a:p>
            <a:endParaRPr lang="it-IT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272 ml di tubazioni drenati.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11 pozzetti di ispezione.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114 ml di canalette in legname e pietrame.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7"/>
            <a:ext cx="12192000" cy="67426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69817"/>
            <a:ext cx="4059381" cy="54125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1891" y="-1051502"/>
            <a:ext cx="6816436" cy="511232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69816"/>
            <a:ext cx="4059382" cy="541250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26" y="1812134"/>
            <a:ext cx="6627327" cy="372787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64" y="6074366"/>
            <a:ext cx="163387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3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1228436"/>
            <a:ext cx="4710545" cy="5412509"/>
          </a:xfrm>
        </p:spPr>
        <p:txBody>
          <a:bodyPr/>
          <a:lstStyle/>
          <a:p>
            <a:r>
              <a:rPr lang="it-IT" sz="3200" b="1" u="sng" dirty="0"/>
              <a:t>OPERE DI RINATURALIZZAZIONE</a:t>
            </a:r>
          </a:p>
          <a:p>
            <a:endParaRPr lang="it-IT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40 querce (</a:t>
            </a:r>
            <a:r>
              <a:rPr lang="it-IT" i="1" dirty="0" err="1" smtClean="0"/>
              <a:t>Quercus</a:t>
            </a:r>
            <a:r>
              <a:rPr lang="it-IT" i="1" dirty="0" smtClean="0"/>
              <a:t> </a:t>
            </a:r>
            <a:r>
              <a:rPr lang="it-IT" i="1" dirty="0" err="1" smtClean="0"/>
              <a:t>Ilex</a:t>
            </a:r>
            <a:r>
              <a:rPr lang="it-IT" dirty="0" smtClean="0"/>
              <a:t>).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60 ulivi (</a:t>
            </a:r>
            <a:r>
              <a:rPr lang="it-IT" i="1" dirty="0" smtClean="0"/>
              <a:t>Olea Europea</a:t>
            </a:r>
            <a:r>
              <a:rPr lang="it-IT" dirty="0" smtClean="0"/>
              <a:t>).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6000 piante di sottobosco.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682 m Staccionate in legno.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7"/>
            <a:ext cx="12192000" cy="6742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404" y="4171887"/>
            <a:ext cx="3323503" cy="59084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3102" y="3338048"/>
            <a:ext cx="5143500" cy="6858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58" y="798766"/>
            <a:ext cx="4266808" cy="568907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09"/>
          <a:stretch/>
        </p:blipFill>
        <p:spPr>
          <a:xfrm>
            <a:off x="5037049" y="918577"/>
            <a:ext cx="6540226" cy="544945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28" y="798766"/>
            <a:ext cx="4266808" cy="568907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/>
          <a:stretch/>
        </p:blipFill>
        <p:spPr>
          <a:xfrm>
            <a:off x="6702817" y="1065285"/>
            <a:ext cx="3203430" cy="515603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64" y="6074366"/>
            <a:ext cx="163387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2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1228436"/>
            <a:ext cx="4710545" cy="5412509"/>
          </a:xfrm>
        </p:spPr>
        <p:txBody>
          <a:bodyPr/>
          <a:lstStyle/>
          <a:p>
            <a:r>
              <a:rPr lang="it-IT" sz="3200" b="1" u="sng" dirty="0"/>
              <a:t>IMPIANTI</a:t>
            </a:r>
          </a:p>
          <a:p>
            <a:endParaRPr lang="it-IT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Impianto di irrigazione per le essenze arboree.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11 videocamere di sorveglianza.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7 kit fotovoltaici completi di corpo illuminate con tecnologia a LED.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7"/>
            <a:ext cx="12192000" cy="6742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13" y="952499"/>
            <a:ext cx="4104410" cy="547254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87"/>
          <a:stretch/>
        </p:blipFill>
        <p:spPr>
          <a:xfrm>
            <a:off x="5839137" y="970972"/>
            <a:ext cx="5958562" cy="54356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8760"/>
          <a:stretch/>
        </p:blipFill>
        <p:spPr>
          <a:xfrm>
            <a:off x="5355154" y="1774031"/>
            <a:ext cx="6583628" cy="432131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7"/>
            <a:ext cx="12192000" cy="6858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64" y="6074366"/>
            <a:ext cx="163387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4" y="683055"/>
            <a:ext cx="11508509" cy="603893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607133"/>
            <a:ext cx="9144000" cy="979199"/>
          </a:xfrm>
        </p:spPr>
        <p:txBody>
          <a:bodyPr>
            <a:normAutofit/>
          </a:bodyPr>
          <a:lstStyle/>
          <a:p>
            <a:r>
              <a:rPr lang="it-IT" sz="4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GRAZIE PER L’ATTENZIONE</a:t>
            </a:r>
            <a:endParaRPr lang="it-IT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2447502"/>
            <a:ext cx="9144000" cy="1655762"/>
          </a:xfrm>
        </p:spPr>
        <p:txBody>
          <a:bodyPr/>
          <a:lstStyle/>
          <a:p>
            <a:r>
              <a:rPr lang="it-IT" b="1" i="1" dirty="0" smtClean="0">
                <a:solidFill>
                  <a:schemeClr val="bg1"/>
                </a:solidFill>
              </a:rPr>
              <a:t>Dott. Geol. Leonardo AQUARO</a:t>
            </a:r>
            <a:endParaRPr lang="it-IT" b="1" i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87"/>
            <a:ext cx="12192000" cy="67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173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L’ATTENZIONE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Leonardo Aquaro</dc:creator>
  <cp:lastModifiedBy>Utente Windows</cp:lastModifiedBy>
  <cp:revision>24</cp:revision>
  <dcterms:created xsi:type="dcterms:W3CDTF">2023-07-04T12:21:10Z</dcterms:created>
  <dcterms:modified xsi:type="dcterms:W3CDTF">2023-07-05T06:05:37Z</dcterms:modified>
</cp:coreProperties>
</file>